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 id="2147483763" r:id="rId5"/>
    <p:sldMasterId id="2147483781" r:id="rId6"/>
  </p:sldMasterIdLst>
  <p:sldIdLst>
    <p:sldId id="257" r:id="rId7"/>
    <p:sldId id="266" r:id="rId8"/>
    <p:sldId id="258" r:id="rId9"/>
    <p:sldId id="271" r:id="rId10"/>
    <p:sldId id="273" r:id="rId11"/>
    <p:sldId id="259" r:id="rId12"/>
    <p:sldId id="267" r:id="rId13"/>
    <p:sldId id="278" r:id="rId14"/>
    <p:sldId id="281" r:id="rId15"/>
    <p:sldId id="274" r:id="rId16"/>
    <p:sldId id="276" r:id="rId17"/>
    <p:sldId id="280" r:id="rId18"/>
    <p:sldId id="269" r:id="rId19"/>
    <p:sldId id="270"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11/16/2023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11/16/2023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457741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10562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11/16/2023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7364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291B17-9318-49DB-B28B-6E5994AE9581}" type="datetime1">
              <a:rPr lang="en-US" smtClean="0"/>
              <a:t>11/16/2023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453957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11/16/2023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3852258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61577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EDE50D6-574B-40AF-946F-D52A04ADE379}" type="datetime1">
              <a:rPr lang="en-US" smtClean="0"/>
              <a:t>11/16/2023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48105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673769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11/16/2023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11/16/2023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3823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695471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7466061"/>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51244606"/>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1938592"/>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11/16/2023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78318880"/>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291B17-9318-49DB-B28B-6E5994AE9581}" type="datetime1">
              <a:rPr lang="en-US" smtClean="0"/>
              <a:t>11/16/2023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8030836"/>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9214615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3358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C41D0-6430-BE9D-4C1A-525D64EB66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B84E102-F624-CA0B-57E8-E212720A86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F7CCDF-5F96-F818-8B82-BAAAA1054AEF}"/>
              </a:ext>
            </a:extLst>
          </p:cNvPr>
          <p:cNvSpPr>
            <a:spLocks noGrp="1"/>
          </p:cNvSpPr>
          <p:nvPr>
            <p:ph type="dt" sz="half" idx="10"/>
          </p:nvPr>
        </p:nvSpPr>
        <p:spPr/>
        <p:txBody>
          <a:bodyPr/>
          <a:lstStyle/>
          <a:p>
            <a:fld id="{ED291B17-9318-49DB-B28B-6E5994AE9581}" type="datetime1">
              <a:rPr lang="en-US" smtClean="0"/>
              <a:t>11/16/2023</a:t>
            </a:fld>
            <a:endParaRPr lang="en-US" dirty="0"/>
          </a:p>
        </p:txBody>
      </p:sp>
      <p:sp>
        <p:nvSpPr>
          <p:cNvPr id="5" name="Footer Placeholder 4">
            <a:extLst>
              <a:ext uri="{FF2B5EF4-FFF2-40B4-BE49-F238E27FC236}">
                <a16:creationId xmlns:a16="http://schemas.microsoft.com/office/drawing/2014/main" id="{595049BE-9187-7397-DAD3-4394C5EED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11A0A20-9AF5-B482-2473-4876E157081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3701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11/16/2023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636A0-1C96-EFF1-4750-660657A51D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BCA01E-2AC4-8E75-A6EC-DB7C22830C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0053C0-79DC-1B3C-9D83-4126B75EB6E9}"/>
              </a:ext>
            </a:extLst>
          </p:cNvPr>
          <p:cNvSpPr>
            <a:spLocks noGrp="1"/>
          </p:cNvSpPr>
          <p:nvPr>
            <p:ph type="dt" sz="half" idx="10"/>
          </p:nvPr>
        </p:nvSpPr>
        <p:spPr/>
        <p:txBody>
          <a:bodyPr/>
          <a:lstStyle/>
          <a:p>
            <a:fld id="{78DD82B9-B8EE-4375-B6FF-88FA6ABB15D9}" type="datetime1">
              <a:rPr lang="en-US" smtClean="0"/>
              <a:t>11/16/2023</a:t>
            </a:fld>
            <a:endParaRPr lang="en-US" dirty="0"/>
          </a:p>
        </p:txBody>
      </p:sp>
      <p:sp>
        <p:nvSpPr>
          <p:cNvPr id="5" name="Footer Placeholder 4">
            <a:extLst>
              <a:ext uri="{FF2B5EF4-FFF2-40B4-BE49-F238E27FC236}">
                <a16:creationId xmlns:a16="http://schemas.microsoft.com/office/drawing/2014/main" id="{50CEE7C8-45F4-0C6B-C3A7-6C9B5127987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3A6DCDC-CEBC-93EC-F0D5-A5BAB74B07C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136557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8379F-95B2-FE58-FF94-84EB14B95F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A112D5A-3F50-24FA-A38A-8530AAFA5C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74E815-F440-5967-BB09-122CCA8F4F9A}"/>
              </a:ext>
            </a:extLst>
          </p:cNvPr>
          <p:cNvSpPr>
            <a:spLocks noGrp="1"/>
          </p:cNvSpPr>
          <p:nvPr>
            <p:ph type="dt" sz="half" idx="10"/>
          </p:nvPr>
        </p:nvSpPr>
        <p:spPr/>
        <p:txBody>
          <a:bodyPr/>
          <a:lstStyle/>
          <a:p>
            <a:fld id="{B2497495-0637-405E-AE64-5CC7506D51F5}" type="datetime1">
              <a:rPr lang="en-US" smtClean="0"/>
              <a:t>11/16/2023</a:t>
            </a:fld>
            <a:endParaRPr lang="en-US" dirty="0"/>
          </a:p>
        </p:txBody>
      </p:sp>
      <p:sp>
        <p:nvSpPr>
          <p:cNvPr id="5" name="Footer Placeholder 4">
            <a:extLst>
              <a:ext uri="{FF2B5EF4-FFF2-40B4-BE49-F238E27FC236}">
                <a16:creationId xmlns:a16="http://schemas.microsoft.com/office/drawing/2014/main" id="{381D8A1D-4C4A-C8C2-C4C1-F6421E3DC8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D354BDD-2B8D-6384-5D23-9544155C8A7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647782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A7268-5683-F554-4F2C-7E6C059E48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E708336-DA16-3382-564A-B115C91085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1581FCE-BBC6-8519-3626-EB4278F125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A9DF17F-7A5A-4F90-BF67-6EAE09D1A629}"/>
              </a:ext>
            </a:extLst>
          </p:cNvPr>
          <p:cNvSpPr>
            <a:spLocks noGrp="1"/>
          </p:cNvSpPr>
          <p:nvPr>
            <p:ph type="dt" sz="half" idx="10"/>
          </p:nvPr>
        </p:nvSpPr>
        <p:spPr/>
        <p:txBody>
          <a:bodyPr/>
          <a:lstStyle/>
          <a:p>
            <a:fld id="{7BFFD690-9426-415D-8B65-26881E07B2D4}" type="datetime1">
              <a:rPr lang="en-US" smtClean="0"/>
              <a:t>11/16/2023</a:t>
            </a:fld>
            <a:endParaRPr lang="en-US" dirty="0"/>
          </a:p>
        </p:txBody>
      </p:sp>
      <p:sp>
        <p:nvSpPr>
          <p:cNvPr id="6" name="Footer Placeholder 5">
            <a:extLst>
              <a:ext uri="{FF2B5EF4-FFF2-40B4-BE49-F238E27FC236}">
                <a16:creationId xmlns:a16="http://schemas.microsoft.com/office/drawing/2014/main" id="{8A47F4F5-A925-E23C-B766-40DC7CF6886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FA04ABF-F1ED-C1DC-0C7F-065534CF088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4299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5E1F-BAA0-CEE1-6590-909F34D689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A61AD8B-B456-04AA-41D0-7C0385D47C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EC4F1F-E82B-FE50-6241-F710EEDA63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3C04E6F-6F01-0AE7-4B65-B910E9E077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0CF0D1-F70A-43C2-A3E0-9B21E6D40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1FB905B-7B3F-494E-7376-765C72236E25}"/>
              </a:ext>
            </a:extLst>
          </p:cNvPr>
          <p:cNvSpPr>
            <a:spLocks noGrp="1"/>
          </p:cNvSpPr>
          <p:nvPr>
            <p:ph type="dt" sz="half" idx="10"/>
          </p:nvPr>
        </p:nvSpPr>
        <p:spPr/>
        <p:txBody>
          <a:bodyPr/>
          <a:lstStyle/>
          <a:p>
            <a:fld id="{04C4989A-474C-40DE-95B9-011C28B71673}" type="datetime1">
              <a:rPr lang="en-US" smtClean="0"/>
              <a:t>11/16/2023</a:t>
            </a:fld>
            <a:endParaRPr lang="en-US" dirty="0"/>
          </a:p>
        </p:txBody>
      </p:sp>
      <p:sp>
        <p:nvSpPr>
          <p:cNvPr id="8" name="Footer Placeholder 7">
            <a:extLst>
              <a:ext uri="{FF2B5EF4-FFF2-40B4-BE49-F238E27FC236}">
                <a16:creationId xmlns:a16="http://schemas.microsoft.com/office/drawing/2014/main" id="{FE4F0627-5CBC-285D-6D08-5E39242CB07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1EEFC7E-8D6D-D734-5B7E-9652FD309D8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195438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D8EBC-B6F2-5986-6BC8-3D0C2EC407D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62829DC-F696-B021-2BA6-E16860A93683}"/>
              </a:ext>
            </a:extLst>
          </p:cNvPr>
          <p:cNvSpPr>
            <a:spLocks noGrp="1"/>
          </p:cNvSpPr>
          <p:nvPr>
            <p:ph type="dt" sz="half" idx="10"/>
          </p:nvPr>
        </p:nvSpPr>
        <p:spPr/>
        <p:txBody>
          <a:bodyPr/>
          <a:lstStyle/>
          <a:p>
            <a:fld id="{5DB4ED54-5B5E-4A04-93D3-5772E3CE3818}" type="datetime1">
              <a:rPr lang="en-US" smtClean="0"/>
              <a:t>11/16/2023</a:t>
            </a:fld>
            <a:endParaRPr lang="en-US" dirty="0"/>
          </a:p>
        </p:txBody>
      </p:sp>
      <p:sp>
        <p:nvSpPr>
          <p:cNvPr id="4" name="Footer Placeholder 3">
            <a:extLst>
              <a:ext uri="{FF2B5EF4-FFF2-40B4-BE49-F238E27FC236}">
                <a16:creationId xmlns:a16="http://schemas.microsoft.com/office/drawing/2014/main" id="{53E38166-0D29-DED4-3B67-16294F6D9AB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F93F81E-4DD1-C502-EE9B-86E616A9384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41893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BA926C-EE10-49D4-44BB-82284E7F728C}"/>
              </a:ext>
            </a:extLst>
          </p:cNvPr>
          <p:cNvSpPr>
            <a:spLocks noGrp="1"/>
          </p:cNvSpPr>
          <p:nvPr>
            <p:ph type="dt" sz="half" idx="10"/>
          </p:nvPr>
        </p:nvSpPr>
        <p:spPr/>
        <p:txBody>
          <a:bodyPr/>
          <a:lstStyle/>
          <a:p>
            <a:fld id="{4EDE50D6-574B-40AF-946F-D52A04ADE379}" type="datetime1">
              <a:rPr lang="en-US" smtClean="0"/>
              <a:t>11/16/2023</a:t>
            </a:fld>
            <a:endParaRPr lang="en-US" dirty="0"/>
          </a:p>
        </p:txBody>
      </p:sp>
      <p:sp>
        <p:nvSpPr>
          <p:cNvPr id="3" name="Footer Placeholder 2">
            <a:extLst>
              <a:ext uri="{FF2B5EF4-FFF2-40B4-BE49-F238E27FC236}">
                <a16:creationId xmlns:a16="http://schemas.microsoft.com/office/drawing/2014/main" id="{9CCB1878-AF53-70CA-5ABE-4CD7ABAA6FF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31AE57C-67CA-D20F-4128-BC7A823F7CE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64448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7D8A-AC63-4D6E-8E6D-ECB066F96D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E5DD1A5-5D1E-6AF6-20B7-8A9688050E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F9F42B2-AF72-46BB-E252-299E9AA4C6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5A9F03-8D52-38E9-766A-A44E98B19070}"/>
              </a:ext>
            </a:extLst>
          </p:cNvPr>
          <p:cNvSpPr>
            <a:spLocks noGrp="1"/>
          </p:cNvSpPr>
          <p:nvPr>
            <p:ph type="dt" sz="half" idx="10"/>
          </p:nvPr>
        </p:nvSpPr>
        <p:spPr/>
        <p:txBody>
          <a:bodyPr/>
          <a:lstStyle/>
          <a:p>
            <a:fld id="{D82884F1-FFEA-405F-9602-3DCA865EDA4E}" type="datetime1">
              <a:rPr lang="en-US" smtClean="0"/>
              <a:t>11/16/2023</a:t>
            </a:fld>
            <a:endParaRPr lang="en-US" dirty="0"/>
          </a:p>
        </p:txBody>
      </p:sp>
      <p:sp>
        <p:nvSpPr>
          <p:cNvPr id="6" name="Footer Placeholder 5">
            <a:extLst>
              <a:ext uri="{FF2B5EF4-FFF2-40B4-BE49-F238E27FC236}">
                <a16:creationId xmlns:a16="http://schemas.microsoft.com/office/drawing/2014/main" id="{09C60926-3E1F-569E-6786-33FA292D7D9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3AAA65B-CFC6-E116-8D69-62F995E17846}"/>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57110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24861-90CD-6639-330C-8024D958C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F1E5E96-716A-11AF-794A-E084B8F2E4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54145CA-B3D4-B163-5B35-721ED2ADB8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58EA60-809E-1071-D233-DC1FC0A47685}"/>
              </a:ext>
            </a:extLst>
          </p:cNvPr>
          <p:cNvSpPr>
            <a:spLocks noGrp="1"/>
          </p:cNvSpPr>
          <p:nvPr>
            <p:ph type="dt" sz="half" idx="10"/>
          </p:nvPr>
        </p:nvSpPr>
        <p:spPr/>
        <p:txBody>
          <a:bodyPr/>
          <a:lstStyle/>
          <a:p>
            <a:fld id="{7E18DB4A-8810-4A10-AD5C-D5E2C667F5B3}" type="datetime1">
              <a:rPr lang="en-US" smtClean="0"/>
              <a:t>11/16/2023</a:t>
            </a:fld>
            <a:endParaRPr lang="en-US" dirty="0"/>
          </a:p>
        </p:txBody>
      </p:sp>
      <p:sp>
        <p:nvSpPr>
          <p:cNvPr id="6" name="Footer Placeholder 5">
            <a:extLst>
              <a:ext uri="{FF2B5EF4-FFF2-40B4-BE49-F238E27FC236}">
                <a16:creationId xmlns:a16="http://schemas.microsoft.com/office/drawing/2014/main" id="{053C3F6B-EF36-62AD-378F-F706F798E520}"/>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2CB837DE-858D-586F-9EFD-34772BAA3E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322044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8207E-B976-C0D5-AC68-5394A5BD36F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24C3EE-33A7-9502-B5F3-2C5BFE957B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9842AD-F9E4-929C-5E4E-9A6A1408DBC7}"/>
              </a:ext>
            </a:extLst>
          </p:cNvPr>
          <p:cNvSpPr>
            <a:spLocks noGrp="1"/>
          </p:cNvSpPr>
          <p:nvPr>
            <p:ph type="dt" sz="half" idx="10"/>
          </p:nvPr>
        </p:nvSpPr>
        <p:spPr/>
        <p:txBody>
          <a:bodyPr/>
          <a:lstStyle/>
          <a:p>
            <a:fld id="{2CED4963-E985-44C4-B8C4-FDD613B7C2F8}" type="datetime1">
              <a:rPr lang="en-US" smtClean="0"/>
              <a:t>11/16/2023</a:t>
            </a:fld>
            <a:endParaRPr lang="en-US" dirty="0"/>
          </a:p>
        </p:txBody>
      </p:sp>
      <p:sp>
        <p:nvSpPr>
          <p:cNvPr id="5" name="Footer Placeholder 4">
            <a:extLst>
              <a:ext uri="{FF2B5EF4-FFF2-40B4-BE49-F238E27FC236}">
                <a16:creationId xmlns:a16="http://schemas.microsoft.com/office/drawing/2014/main" id="{4ABD1231-3574-7DEE-98E7-28A4D95889A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28B6D3E-6D91-1BEA-45C0-16DAFA66BDB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08180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9B5961-12BC-9D43-1D56-282104C7155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5A82BD7-5A0E-1D2A-4599-F52B7570B9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96F500-6132-8EBC-FBD1-9E25EF590B13}"/>
              </a:ext>
            </a:extLst>
          </p:cNvPr>
          <p:cNvSpPr>
            <a:spLocks noGrp="1"/>
          </p:cNvSpPr>
          <p:nvPr>
            <p:ph type="dt" sz="half" idx="10"/>
          </p:nvPr>
        </p:nvSpPr>
        <p:spPr/>
        <p:txBody>
          <a:bodyPr/>
          <a:lstStyle/>
          <a:p>
            <a:fld id="{ED291B17-9318-49DB-B28B-6E5994AE9581}" type="datetime1">
              <a:rPr lang="en-US" smtClean="0"/>
              <a:t>11/16/2023</a:t>
            </a:fld>
            <a:endParaRPr lang="en-US" dirty="0"/>
          </a:p>
        </p:txBody>
      </p:sp>
      <p:sp>
        <p:nvSpPr>
          <p:cNvPr id="5" name="Footer Placeholder 4">
            <a:extLst>
              <a:ext uri="{FF2B5EF4-FFF2-40B4-BE49-F238E27FC236}">
                <a16:creationId xmlns:a16="http://schemas.microsoft.com/office/drawing/2014/main" id="{BB9A8245-9FD0-719A-6486-74AE055525A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BEE16A3-ED7F-8715-B8A6-B3792003CC4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20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11/16/2023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11/16/2023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11/16/2023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ED291B17-9318-49DB-B28B-6E5994AE9581}" type="datetime1">
              <a:rPr lang="en-US" smtClean="0"/>
              <a:t>11/16/2023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383213448"/>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A204A2-BC0B-E468-FC67-6AB55CC39E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6E37E87-C994-3878-3366-76E9F7926F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BD4B83-F24A-9A30-CBE6-3680177404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11/16/2023</a:t>
            </a:fld>
            <a:endParaRPr lang="en-US" dirty="0"/>
          </a:p>
        </p:txBody>
      </p:sp>
      <p:sp>
        <p:nvSpPr>
          <p:cNvPr id="5" name="Footer Placeholder 4">
            <a:extLst>
              <a:ext uri="{FF2B5EF4-FFF2-40B4-BE49-F238E27FC236}">
                <a16:creationId xmlns:a16="http://schemas.microsoft.com/office/drawing/2014/main" id="{4220189A-1D82-87FA-A935-CCB7D7BDF2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E260E86-545A-0927-C05D-4AC400BE43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7900365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8FCE69A-ADA8-6938-36D4-815A7530C062}"/>
              </a:ext>
            </a:extLst>
          </p:cNvPr>
          <p:cNvSpPr txBox="1"/>
          <p:nvPr/>
        </p:nvSpPr>
        <p:spPr>
          <a:xfrm>
            <a:off x="847164" y="0"/>
            <a:ext cx="10497671" cy="258532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IN" sz="54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ighlight>
                  <a:srgbClr val="00FFFF"/>
                </a:highlight>
                <a:latin typeface="Times New Roman" panose="02020603050405020304" pitchFamily="18" charset="0"/>
                <a:ea typeface="Calibri" panose="020F0502020204030204" pitchFamily="34" charset="0"/>
              </a:rPr>
              <a:t>DESIGN A FUZZY LOGIC BASED EXPERT SYSTEM FOR </a:t>
            </a:r>
            <a:r>
              <a:rPr lang="en-IN" sz="54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00FFFF"/>
                </a:highlight>
                <a:latin typeface="Times New Roman" panose="02020603050405020304" pitchFamily="18" charset="0"/>
                <a:ea typeface="Calibri" panose="020F0502020204030204" pitchFamily="34" charset="0"/>
              </a:rPr>
              <a:t>AIR CONDITION</a:t>
            </a:r>
            <a:endParaRPr lang="en-I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1" name="Content Placeholder 8">
            <a:extLst>
              <a:ext uri="{FF2B5EF4-FFF2-40B4-BE49-F238E27FC236}">
                <a16:creationId xmlns:a16="http://schemas.microsoft.com/office/drawing/2014/main" id="{80FC1D7F-8B52-A864-5FD1-9890796F780C}"/>
              </a:ext>
            </a:extLst>
          </p:cNvPr>
          <p:cNvPicPr>
            <a:picLocks noChangeAspect="1"/>
          </p:cNvPicPr>
          <p:nvPr/>
        </p:nvPicPr>
        <p:blipFill rotWithShape="1">
          <a:blip r:embed="rId2"/>
          <a:srcRect l="7668" t="16278" r="18891"/>
          <a:stretch/>
        </p:blipFill>
        <p:spPr>
          <a:xfrm>
            <a:off x="65314" y="2660967"/>
            <a:ext cx="6281698" cy="4028127"/>
          </a:xfrm>
          <a:prstGeom prst="rect">
            <a:avLst/>
          </a:prstGeom>
        </p:spPr>
      </p:pic>
      <p:pic>
        <p:nvPicPr>
          <p:cNvPr id="23" name="Picture 22">
            <a:extLst>
              <a:ext uri="{FF2B5EF4-FFF2-40B4-BE49-F238E27FC236}">
                <a16:creationId xmlns:a16="http://schemas.microsoft.com/office/drawing/2014/main" id="{3D8ACF4E-F831-1764-76A8-386005777AFA}"/>
              </a:ext>
            </a:extLst>
          </p:cNvPr>
          <p:cNvPicPr>
            <a:picLocks noChangeAspect="1"/>
          </p:cNvPicPr>
          <p:nvPr/>
        </p:nvPicPr>
        <p:blipFill rotWithShape="1">
          <a:blip r:embed="rId3"/>
          <a:srcRect l="20447" t="2886" r="18941" b="-1"/>
          <a:stretch/>
        </p:blipFill>
        <p:spPr>
          <a:xfrm>
            <a:off x="6347012" y="2660967"/>
            <a:ext cx="3630706" cy="2187285"/>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n Overview of Fuzzy Logic System | Engineering Education (EngEd) Program |  Section">
            <a:extLst>
              <a:ext uri="{FF2B5EF4-FFF2-40B4-BE49-F238E27FC236}">
                <a16:creationId xmlns:a16="http://schemas.microsoft.com/office/drawing/2014/main" id="{C6378FA0-2B2F-E6B4-5D04-F9C98870F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208" y="645804"/>
            <a:ext cx="10337584" cy="5566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024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aph of a temperature&#10;&#10;Description automatically generated with medium confidence">
            <a:extLst>
              <a:ext uri="{FF2B5EF4-FFF2-40B4-BE49-F238E27FC236}">
                <a16:creationId xmlns:a16="http://schemas.microsoft.com/office/drawing/2014/main" id="{39256563-92C8-CA27-311A-8D129D4695AD}"/>
              </a:ext>
            </a:extLst>
          </p:cNvPr>
          <p:cNvPicPr>
            <a:picLocks noChangeAspect="1"/>
          </p:cNvPicPr>
          <p:nvPr/>
        </p:nvPicPr>
        <p:blipFill rotWithShape="1">
          <a:blip r:embed="rId2"/>
          <a:srcRect l="3254" t="10986" r="6841" b="1920"/>
          <a:stretch/>
        </p:blipFill>
        <p:spPr>
          <a:xfrm>
            <a:off x="752170" y="3429000"/>
            <a:ext cx="4692111" cy="3409121"/>
          </a:xfrm>
          <a:prstGeom prst="rect">
            <a:avLst/>
          </a:prstGeom>
        </p:spPr>
      </p:pic>
      <p:pic>
        <p:nvPicPr>
          <p:cNvPr id="7" name="Picture 6" descr="A graph of a temperature&#10;&#10;Description automatically generated with medium confidence">
            <a:extLst>
              <a:ext uri="{FF2B5EF4-FFF2-40B4-BE49-F238E27FC236}">
                <a16:creationId xmlns:a16="http://schemas.microsoft.com/office/drawing/2014/main" id="{279164BC-877B-3D53-D591-47237B9879F9}"/>
              </a:ext>
            </a:extLst>
          </p:cNvPr>
          <p:cNvPicPr>
            <a:picLocks noChangeAspect="1"/>
          </p:cNvPicPr>
          <p:nvPr/>
        </p:nvPicPr>
        <p:blipFill rotWithShape="1">
          <a:blip r:embed="rId3"/>
          <a:srcRect l="1247" t="6014" r="6288" b="5075"/>
          <a:stretch/>
        </p:blipFill>
        <p:spPr>
          <a:xfrm>
            <a:off x="6923250" y="171716"/>
            <a:ext cx="4516580" cy="3257283"/>
          </a:xfrm>
          <a:prstGeom prst="rect">
            <a:avLst/>
          </a:prstGeom>
        </p:spPr>
      </p:pic>
      <p:pic>
        <p:nvPicPr>
          <p:cNvPr id="3" name="Picture 2" descr="A graph with lines and numbers&#10;&#10;Description automatically generated">
            <a:extLst>
              <a:ext uri="{FF2B5EF4-FFF2-40B4-BE49-F238E27FC236}">
                <a16:creationId xmlns:a16="http://schemas.microsoft.com/office/drawing/2014/main" id="{38AB1EAF-874A-CAB7-BD62-AFF255C448F4}"/>
              </a:ext>
            </a:extLst>
          </p:cNvPr>
          <p:cNvPicPr>
            <a:picLocks noChangeAspect="1"/>
          </p:cNvPicPr>
          <p:nvPr/>
        </p:nvPicPr>
        <p:blipFill rotWithShape="1">
          <a:blip r:embed="rId4"/>
          <a:srcRect l="3476" t="11265" r="7476" b="1867"/>
          <a:stretch/>
        </p:blipFill>
        <p:spPr>
          <a:xfrm>
            <a:off x="7052758" y="3600715"/>
            <a:ext cx="4456646" cy="3260696"/>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A3CA44EA-B10B-ECA7-C28A-2887638CC5BC}"/>
              </a:ext>
            </a:extLst>
          </p:cNvPr>
          <p:cNvPicPr>
            <a:picLocks noChangeAspect="1"/>
          </p:cNvPicPr>
          <p:nvPr/>
        </p:nvPicPr>
        <p:blipFill rotWithShape="1">
          <a:blip r:embed="rId5"/>
          <a:srcRect l="3967" t="8020" r="5847" b="60"/>
          <a:stretch/>
        </p:blipFill>
        <p:spPr>
          <a:xfrm>
            <a:off x="824946" y="171717"/>
            <a:ext cx="4261101" cy="3257283"/>
          </a:xfrm>
          <a:prstGeom prst="rect">
            <a:avLst/>
          </a:prstGeom>
        </p:spPr>
      </p:pic>
    </p:spTree>
    <p:extLst>
      <p:ext uri="{BB962C8B-B14F-4D97-AF65-F5344CB8AC3E}">
        <p14:creationId xmlns:p14="http://schemas.microsoft.com/office/powerpoint/2010/main" val="2139917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B3DB1-BE3A-6D7B-0D07-A6265F1CB9F7}"/>
              </a:ext>
            </a:extLst>
          </p:cNvPr>
          <p:cNvSpPr txBox="1"/>
          <p:nvPr/>
        </p:nvSpPr>
        <p:spPr>
          <a:xfrm>
            <a:off x="365760" y="513080"/>
            <a:ext cx="3718560"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CHALLENGES </a:t>
            </a:r>
          </a:p>
        </p:txBody>
      </p:sp>
      <p:sp>
        <p:nvSpPr>
          <p:cNvPr id="3" name="TextBox 2">
            <a:extLst>
              <a:ext uri="{FF2B5EF4-FFF2-40B4-BE49-F238E27FC236}">
                <a16:creationId xmlns:a16="http://schemas.microsoft.com/office/drawing/2014/main" id="{B5C30C2A-B3F3-EB07-1676-62E6E628C228}"/>
              </a:ext>
            </a:extLst>
          </p:cNvPr>
          <p:cNvSpPr txBox="1"/>
          <p:nvPr/>
        </p:nvSpPr>
        <p:spPr>
          <a:xfrm>
            <a:off x="637540" y="1266607"/>
            <a:ext cx="10916920" cy="5078313"/>
          </a:xfrm>
          <a:prstGeom prst="rect">
            <a:avLst/>
          </a:prstGeom>
          <a:noFill/>
        </p:spPr>
        <p:txBody>
          <a:bodyPr wrap="square" rtlCol="0">
            <a:spAutoFit/>
          </a:bodyPr>
          <a:lstStyle/>
          <a:p>
            <a:pPr algn="just">
              <a:buFont typeface="+mj-lt"/>
              <a:buAutoNum type="arabicPeriod"/>
            </a:pPr>
            <a:r>
              <a:rPr lang="en-US" b="1" i="0" dirty="0">
                <a:solidFill>
                  <a:srgbClr val="374151"/>
                </a:solidFill>
                <a:effectLst/>
                <a:latin typeface="Söhne"/>
              </a:rPr>
              <a:t>Modeling Complexity:</a:t>
            </a:r>
            <a:endParaRPr lang="en-US" b="0" i="0" dirty="0">
              <a:solidFill>
                <a:srgbClr val="374151"/>
              </a:solidFill>
              <a:effectLst/>
              <a:latin typeface="Söhne"/>
            </a:endParaRPr>
          </a:p>
          <a:p>
            <a:pPr marL="742950" lvl="1" indent="-285750" algn="just">
              <a:buFont typeface="Wingdings" panose="05000000000000000000" pitchFamily="2" charset="2"/>
              <a:buChar char="Ø"/>
            </a:pPr>
            <a:r>
              <a:rPr lang="en-US" b="0" i="0" dirty="0">
                <a:solidFill>
                  <a:srgbClr val="374151"/>
                </a:solidFill>
                <a:effectLst/>
                <a:latin typeface="Söhne"/>
              </a:rPr>
              <a:t>fuzzy logic model can be challenging Developing accurate fuzzy sets and rules to represent the relationships between input variables (temperature, humidity) and the desired output (fan speed) requires expertise.</a:t>
            </a:r>
          </a:p>
          <a:p>
            <a:pPr algn="just">
              <a:buFont typeface="+mj-lt"/>
              <a:buAutoNum type="arabicPeriod"/>
            </a:pPr>
            <a:r>
              <a:rPr lang="en-US" b="1" i="0" dirty="0">
                <a:solidFill>
                  <a:srgbClr val="374151"/>
                </a:solidFill>
                <a:effectLst/>
                <a:latin typeface="Söhne"/>
              </a:rPr>
              <a:t>Rule Base Design:</a:t>
            </a:r>
            <a:endParaRPr lang="en-US" b="0" i="0" dirty="0">
              <a:solidFill>
                <a:srgbClr val="374151"/>
              </a:solidFill>
              <a:effectLst/>
              <a:latin typeface="Söhne"/>
            </a:endParaRPr>
          </a:p>
          <a:p>
            <a:pPr marL="742950" lvl="1" indent="-285750" algn="just">
              <a:buFont typeface="Wingdings" panose="05000000000000000000" pitchFamily="2" charset="2"/>
              <a:buChar char="Ø"/>
            </a:pPr>
            <a:r>
              <a:rPr lang="en-US" b="0" i="0" dirty="0">
                <a:solidFill>
                  <a:srgbClr val="374151"/>
                </a:solidFill>
                <a:effectLst/>
                <a:latin typeface="Söhne"/>
              </a:rPr>
              <a:t>Constructing a comprehensive and effective set of fuzzy rules that accurately reflects the behavior of the air conditioning system can be complex. Determining the appropriate linguistic terms and membership functions for each variable is crucial for the system's performance.</a:t>
            </a:r>
          </a:p>
          <a:p>
            <a:pPr algn="just">
              <a:buFont typeface="+mj-lt"/>
              <a:buAutoNum type="arabicPeriod"/>
            </a:pPr>
            <a:r>
              <a:rPr lang="en-US" b="1" i="0" dirty="0">
                <a:solidFill>
                  <a:srgbClr val="374151"/>
                </a:solidFill>
                <a:effectLst/>
                <a:latin typeface="Söhne"/>
              </a:rPr>
              <a:t>Data Collection and Validation:</a:t>
            </a:r>
            <a:endParaRPr lang="en-US" b="0" i="0" dirty="0">
              <a:solidFill>
                <a:srgbClr val="374151"/>
              </a:solidFill>
              <a:effectLst/>
              <a:latin typeface="Söhne"/>
            </a:endParaRPr>
          </a:p>
          <a:p>
            <a:pPr marL="742950" lvl="1" indent="-285750" algn="just">
              <a:buFont typeface="Wingdings" panose="05000000000000000000" pitchFamily="2" charset="2"/>
              <a:buChar char="Ø"/>
            </a:pPr>
            <a:r>
              <a:rPr lang="en-US" b="0" i="0" dirty="0">
                <a:solidFill>
                  <a:srgbClr val="374151"/>
                </a:solidFill>
                <a:effectLst/>
                <a:latin typeface="Söhne"/>
              </a:rPr>
              <a:t>Acquiring real-world data to train and validate the fuzzy logic system is essential. Ensuring that the collected data is representative of diverse environmental conditions and user preferences is a challenge.</a:t>
            </a:r>
          </a:p>
          <a:p>
            <a:pPr algn="just">
              <a:buFont typeface="+mj-lt"/>
              <a:buAutoNum type="arabicPeriod"/>
            </a:pPr>
            <a:r>
              <a:rPr lang="en-US" b="1" i="0" dirty="0">
                <a:solidFill>
                  <a:srgbClr val="374151"/>
                </a:solidFill>
                <a:effectLst/>
                <a:latin typeface="Söhne"/>
              </a:rPr>
              <a:t>Adaptability to Changing Conditions:</a:t>
            </a:r>
            <a:endParaRPr lang="en-US" b="0" i="0" dirty="0">
              <a:solidFill>
                <a:srgbClr val="374151"/>
              </a:solidFill>
              <a:effectLst/>
              <a:latin typeface="Söhne"/>
            </a:endParaRPr>
          </a:p>
          <a:p>
            <a:pPr marL="742950" lvl="1" indent="-285750" algn="just">
              <a:buFont typeface="Wingdings" panose="05000000000000000000" pitchFamily="2" charset="2"/>
              <a:buChar char="Ø"/>
            </a:pPr>
            <a:r>
              <a:rPr lang="en-US" b="0" i="0" dirty="0">
                <a:solidFill>
                  <a:srgbClr val="374151"/>
                </a:solidFill>
                <a:effectLst/>
                <a:latin typeface="Söhne"/>
              </a:rPr>
              <a:t>Designing the system to adapt dynamically to varying environmental conditions, user preferences, and other factors is challenging. The system needs to be responsive to changes in temperature, humidity, and other relevant parameters.</a:t>
            </a:r>
          </a:p>
          <a:p>
            <a:pPr algn="just">
              <a:buFont typeface="+mj-lt"/>
              <a:buAutoNum type="arabicPeriod"/>
            </a:pPr>
            <a:r>
              <a:rPr lang="en-US" b="1" i="0" dirty="0">
                <a:solidFill>
                  <a:srgbClr val="374151"/>
                </a:solidFill>
                <a:effectLst/>
                <a:latin typeface="Söhne"/>
              </a:rPr>
              <a:t>Validation and Testing</a:t>
            </a:r>
            <a:endParaRPr lang="en-US" b="0" i="0" dirty="0">
              <a:solidFill>
                <a:srgbClr val="374151"/>
              </a:solidFill>
              <a:effectLst/>
              <a:latin typeface="Söhne"/>
            </a:endParaRPr>
          </a:p>
          <a:p>
            <a:pPr marL="742950" lvl="1" indent="-285750" algn="just">
              <a:buFont typeface="Wingdings" panose="05000000000000000000" pitchFamily="2" charset="2"/>
              <a:buChar char="Ø"/>
            </a:pPr>
            <a:r>
              <a:rPr lang="en-US" b="0" i="0" dirty="0">
                <a:solidFill>
                  <a:srgbClr val="374151"/>
                </a:solidFill>
                <a:effectLst/>
                <a:latin typeface="Söhne"/>
              </a:rPr>
              <a:t>Thoroughly validating and testing the fuzzy logic system under various scenarios and conditions is a complex task. It involves simulating a wide range of situations to ensure the system behaves as expected.</a:t>
            </a:r>
          </a:p>
          <a:p>
            <a:pPr lvl="1" algn="just"/>
            <a:endParaRPr lang="en-US" b="0" i="0" dirty="0">
              <a:solidFill>
                <a:srgbClr val="374151"/>
              </a:solidFill>
              <a:effectLst/>
              <a:latin typeface="Söhne"/>
            </a:endParaRPr>
          </a:p>
        </p:txBody>
      </p:sp>
    </p:spTree>
    <p:extLst>
      <p:ext uri="{BB962C8B-B14F-4D97-AF65-F5344CB8AC3E}">
        <p14:creationId xmlns:p14="http://schemas.microsoft.com/office/powerpoint/2010/main" val="1320547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CB41D5-BE54-A688-DF18-D4A1629AAE98}"/>
              </a:ext>
            </a:extLst>
          </p:cNvPr>
          <p:cNvSpPr txBox="1"/>
          <p:nvPr/>
        </p:nvSpPr>
        <p:spPr>
          <a:xfrm>
            <a:off x="341376" y="472570"/>
            <a:ext cx="4956048" cy="707886"/>
          </a:xfrm>
          <a:prstGeom prst="rect">
            <a:avLst/>
          </a:prstGeom>
          <a:noFill/>
        </p:spPr>
        <p:txBody>
          <a:bodyPr wrap="square" rtlCol="0">
            <a:spAutoFit/>
          </a:bodyPr>
          <a:lstStyle/>
          <a:p>
            <a:r>
              <a:rPr lang="en-IN" sz="4000" b="1" i="0" dirty="0">
                <a:effectLst/>
                <a:latin typeface="Times New Roman" panose="02020603050405020304" pitchFamily="18" charset="0"/>
                <a:cs typeface="Times New Roman" panose="02020603050405020304" pitchFamily="18" charset="0"/>
              </a:rPr>
              <a:t>Future Developments</a:t>
            </a:r>
            <a:endParaRPr lang="en-IN" sz="4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0610852-86AD-68A7-3858-BA6BA4E5C62E}"/>
              </a:ext>
            </a:extLst>
          </p:cNvPr>
          <p:cNvSpPr txBox="1"/>
          <p:nvPr/>
        </p:nvSpPr>
        <p:spPr>
          <a:xfrm>
            <a:off x="341376" y="1102578"/>
            <a:ext cx="7861330" cy="5262979"/>
          </a:xfrm>
          <a:prstGeom prst="rect">
            <a:avLst/>
          </a:prstGeom>
          <a:noFill/>
        </p:spPr>
        <p:txBody>
          <a:bodyPr wrap="square" rtlCol="0">
            <a:spAutoFit/>
          </a:bodyPr>
          <a:lstStyle/>
          <a:p>
            <a:pPr algn="just">
              <a:buFont typeface="+mj-lt"/>
              <a:buAutoNum type="arabicPeriod"/>
            </a:pPr>
            <a:r>
              <a:rPr lang="en-US" sz="1600" b="1" i="0" dirty="0">
                <a:solidFill>
                  <a:srgbClr val="374151"/>
                </a:solidFill>
                <a:effectLst/>
                <a:latin typeface="Times New Roman" panose="02020603050405020304" pitchFamily="18" charset="0"/>
                <a:cs typeface="Times New Roman" panose="02020603050405020304" pitchFamily="18" charset="0"/>
              </a:rPr>
              <a:t> AI Integration</a:t>
            </a:r>
            <a:r>
              <a:rPr lang="en-US" sz="1600" b="0" i="0" dirty="0">
                <a:solidFill>
                  <a:srgbClr val="374151"/>
                </a:solidFill>
                <a:effectLst/>
                <a:latin typeface="Times New Roman" panose="02020603050405020304" pitchFamily="18" charset="0"/>
                <a:cs typeface="Times New Roman" panose="02020603050405020304" pitchFamily="18" charset="0"/>
              </a:rPr>
              <a:t>:</a:t>
            </a:r>
          </a:p>
          <a:p>
            <a:pPr lvl="1" algn="just"/>
            <a:r>
              <a:rPr lang="en-US" sz="1600" b="0" i="0" dirty="0">
                <a:solidFill>
                  <a:srgbClr val="374151"/>
                </a:solidFill>
                <a:effectLst/>
                <a:latin typeface="Times New Roman" panose="02020603050405020304" pitchFamily="18" charset="0"/>
                <a:cs typeface="Times New Roman" panose="02020603050405020304" pitchFamily="18" charset="0"/>
              </a:rPr>
              <a:t>Integrating machine learning can enhance the adaptability of fuzzy logic systems. They can learn from historical data to make even more informed decisions about temperature control, energy efficiency, and user preferences. By incorporating predictive analytics, systems can anticipate environmental changes and user behavior. This anticipatory approach can lead to further energy savings and increased comfort.</a:t>
            </a:r>
          </a:p>
          <a:p>
            <a:pPr algn="just">
              <a:buFont typeface="+mj-lt"/>
              <a:buAutoNum type="arabicPeriod"/>
            </a:pPr>
            <a:r>
              <a:rPr lang="en-US" sz="1600" b="1" i="0" dirty="0">
                <a:solidFill>
                  <a:srgbClr val="374151"/>
                </a:solidFill>
                <a:effectLst/>
                <a:latin typeface="Times New Roman" panose="02020603050405020304" pitchFamily="18" charset="0"/>
                <a:cs typeface="Times New Roman" panose="02020603050405020304" pitchFamily="18" charset="0"/>
              </a:rPr>
              <a:t> IoT Connectivity</a:t>
            </a:r>
            <a:r>
              <a:rPr lang="en-US" sz="1600" b="0" i="0" dirty="0">
                <a:solidFill>
                  <a:srgbClr val="374151"/>
                </a:solidFill>
                <a:effectLst/>
                <a:latin typeface="Times New Roman" panose="02020603050405020304" pitchFamily="18" charset="0"/>
                <a:cs typeface="Times New Roman" panose="02020603050405020304" pitchFamily="18" charset="0"/>
              </a:rPr>
              <a:t>:</a:t>
            </a:r>
          </a:p>
          <a:p>
            <a:pPr lvl="1" algn="just"/>
            <a:r>
              <a:rPr lang="en-US" sz="1600" b="0" i="0" dirty="0">
                <a:solidFill>
                  <a:srgbClr val="374151"/>
                </a:solidFill>
                <a:effectLst/>
                <a:latin typeface="Times New Roman" panose="02020603050405020304" pitchFamily="18" charset="0"/>
                <a:cs typeface="Times New Roman" panose="02020603050405020304" pitchFamily="18" charset="0"/>
              </a:rPr>
              <a:t>Fuzzy logic-based systems can take full advantage of the Internet of Things (IoT). This level of data granularity can result in even smarter decision - making. IoT connectivity allows users to control their air conditioning systems remotely through mobile apps or voice assistants, making the user experience more convenient and efficient.</a:t>
            </a:r>
          </a:p>
          <a:p>
            <a:pPr algn="just">
              <a:buFont typeface="+mj-lt"/>
              <a:buAutoNum type="arabicPeriod"/>
            </a:pPr>
            <a:r>
              <a:rPr lang="en-US" sz="1600" b="1" dirty="0">
                <a:solidFill>
                  <a:srgbClr val="374151"/>
                </a:solidFill>
                <a:latin typeface="Times New Roman" panose="02020603050405020304" pitchFamily="18" charset="0"/>
                <a:cs typeface="Times New Roman" panose="02020603050405020304" pitchFamily="18" charset="0"/>
              </a:rPr>
              <a:t> Personalized Health and Well-being</a:t>
            </a:r>
            <a:r>
              <a:rPr lang="en-US" sz="1600" dirty="0">
                <a:solidFill>
                  <a:srgbClr val="374151"/>
                </a:solidFill>
                <a:latin typeface="Times New Roman" panose="02020603050405020304" pitchFamily="18" charset="0"/>
                <a:cs typeface="Times New Roman" panose="02020603050405020304" pitchFamily="18" charset="0"/>
              </a:rPr>
              <a:t>:</a:t>
            </a:r>
          </a:p>
          <a:p>
            <a:pPr lvl="1" algn="just"/>
            <a:r>
              <a:rPr lang="en-US" sz="1600" dirty="0">
                <a:solidFill>
                  <a:srgbClr val="374151"/>
                </a:solidFill>
                <a:latin typeface="Times New Roman" panose="02020603050405020304" pitchFamily="18" charset="0"/>
                <a:cs typeface="Times New Roman" panose="02020603050405020304" pitchFamily="18" charset="0"/>
              </a:rPr>
              <a:t>Future systems can incorporate biometric sensors to assess the physiological state of occupants, such as heart rate and body temperature. This information can be used to further personalize the indoor environment for well-being and health benefits.</a:t>
            </a:r>
          </a:p>
          <a:p>
            <a:pPr algn="just">
              <a:buFont typeface="+mj-lt"/>
              <a:buAutoNum type="arabicPeriod"/>
            </a:pPr>
            <a:r>
              <a:rPr lang="en-US" sz="1600" b="1" i="0" dirty="0">
                <a:solidFill>
                  <a:srgbClr val="374151"/>
                </a:solidFill>
                <a:effectLst/>
                <a:latin typeface="Times New Roman" panose="02020603050405020304" pitchFamily="18" charset="0"/>
                <a:cs typeface="Times New Roman" panose="02020603050405020304" pitchFamily="18" charset="0"/>
              </a:rPr>
              <a:t> Energy Sustainability</a:t>
            </a:r>
            <a:r>
              <a:rPr lang="en-US" sz="1600" b="0" i="0" dirty="0">
                <a:solidFill>
                  <a:srgbClr val="374151"/>
                </a:solidFill>
                <a:effectLst/>
                <a:latin typeface="Times New Roman" panose="02020603050405020304" pitchFamily="18" charset="0"/>
                <a:cs typeface="Times New Roman" panose="02020603050405020304" pitchFamily="18" charset="0"/>
              </a:rPr>
              <a:t>:</a:t>
            </a:r>
          </a:p>
          <a:p>
            <a:pPr lvl="1" algn="just"/>
            <a:r>
              <a:rPr lang="en-US" sz="1600" b="0" i="0" dirty="0">
                <a:solidFill>
                  <a:srgbClr val="374151"/>
                </a:solidFill>
                <a:effectLst/>
                <a:latin typeface="Times New Roman" panose="02020603050405020304" pitchFamily="18" charset="0"/>
                <a:cs typeface="Times New Roman" panose="02020603050405020304" pitchFamily="18" charset="0"/>
              </a:rPr>
              <a:t>Fuzzy logic systems can be designed to work in harmony with renewable energy sources. They can optimize cooling and heating operations when renewable energy is abundant, reducing reliance on non-renewable sources. Integrating with demand response programs can help utilities and users manage energy consumption efficiently during peak periods, reducing the strain on the grid.</a:t>
            </a:r>
          </a:p>
        </p:txBody>
      </p:sp>
      <p:pic>
        <p:nvPicPr>
          <p:cNvPr id="5" name="Picture 4">
            <a:extLst>
              <a:ext uri="{FF2B5EF4-FFF2-40B4-BE49-F238E27FC236}">
                <a16:creationId xmlns:a16="http://schemas.microsoft.com/office/drawing/2014/main" id="{B9DABCC5-60AB-4967-1163-CB179562F04D}"/>
              </a:ext>
            </a:extLst>
          </p:cNvPr>
          <p:cNvPicPr>
            <a:picLocks noChangeAspect="1"/>
          </p:cNvPicPr>
          <p:nvPr/>
        </p:nvPicPr>
        <p:blipFill rotWithShape="1">
          <a:blip r:embed="rId2"/>
          <a:srcRect l="3487" t="6767" r="23197"/>
          <a:stretch/>
        </p:blipFill>
        <p:spPr>
          <a:xfrm>
            <a:off x="8296395" y="3741250"/>
            <a:ext cx="3801075" cy="2722945"/>
          </a:xfrm>
          <a:prstGeom prst="rect">
            <a:avLst/>
          </a:prstGeom>
        </p:spPr>
      </p:pic>
      <p:pic>
        <p:nvPicPr>
          <p:cNvPr id="4" name="Picture 3" descr="A silver object with a white background&#10;&#10;Description automatically generated">
            <a:extLst>
              <a:ext uri="{FF2B5EF4-FFF2-40B4-BE49-F238E27FC236}">
                <a16:creationId xmlns:a16="http://schemas.microsoft.com/office/drawing/2014/main" id="{4BB46C88-EBF1-2961-4B8F-E58F14B081B7}"/>
              </a:ext>
            </a:extLst>
          </p:cNvPr>
          <p:cNvPicPr>
            <a:picLocks noChangeAspect="1"/>
          </p:cNvPicPr>
          <p:nvPr/>
        </p:nvPicPr>
        <p:blipFill rotWithShape="1">
          <a:blip r:embed="rId3"/>
          <a:srcRect t="10140" b="9845"/>
          <a:stretch/>
        </p:blipFill>
        <p:spPr>
          <a:xfrm>
            <a:off x="8286807" y="1479036"/>
            <a:ext cx="3810663" cy="2038851"/>
          </a:xfrm>
          <a:prstGeom prst="rect">
            <a:avLst/>
          </a:prstGeom>
        </p:spPr>
      </p:pic>
    </p:spTree>
    <p:extLst>
      <p:ext uri="{BB962C8B-B14F-4D97-AF65-F5344CB8AC3E}">
        <p14:creationId xmlns:p14="http://schemas.microsoft.com/office/powerpoint/2010/main" val="721882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C173AF-A1A6-2C78-80DB-6928F815A7A7}"/>
              </a:ext>
            </a:extLst>
          </p:cNvPr>
          <p:cNvSpPr txBox="1"/>
          <p:nvPr/>
        </p:nvSpPr>
        <p:spPr>
          <a:xfrm>
            <a:off x="358814" y="844952"/>
            <a:ext cx="3680749"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A51B99AD-18BD-CEBD-E0C9-F46CBAA25436}"/>
              </a:ext>
            </a:extLst>
          </p:cNvPr>
          <p:cNvSpPr txBox="1"/>
          <p:nvPr/>
        </p:nvSpPr>
        <p:spPr>
          <a:xfrm>
            <a:off x="713377" y="1552838"/>
            <a:ext cx="8345348" cy="4093428"/>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In conclusion, I would like to say that the integration of fuzzy logic into air conditioning systems signifies a significant advancement in improving comfort, energy efficiency, and adaptability. The benefits of fuzzy logic include enhanced energy efficiency, greater user comfort through individualized control, and adaptability to changing conditions. Future developments in fuzzy logic-based air conditioning systems, including AI integration, IoT connectivity, energy sustainability, and personalized well-being, promise even greater improvements in user experience and sustainability. Fuzzy logic has the potential to revolutionize the way we interact with and manage air conditioning, making it not only more energy-efficient but also more tailored to individual needs and responsive to the evolving challenges of the modern world. It represents a path forward in creating healthier, more comfortable, and more sustainable indoor environments.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8759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heart with red and white hearts&#10;&#10;Description automatically generated">
            <a:extLst>
              <a:ext uri="{FF2B5EF4-FFF2-40B4-BE49-F238E27FC236}">
                <a16:creationId xmlns:a16="http://schemas.microsoft.com/office/drawing/2014/main" id="{71499265-1511-10E3-3179-A2E0878B29EE}"/>
              </a:ext>
            </a:extLst>
          </p:cNvPr>
          <p:cNvPicPr>
            <a:picLocks noChangeAspect="1"/>
          </p:cNvPicPr>
          <p:nvPr/>
        </p:nvPicPr>
        <p:blipFill>
          <a:blip r:embed="rId2"/>
          <a:stretch>
            <a:fillRect/>
          </a:stretch>
        </p:blipFill>
        <p:spPr>
          <a:xfrm>
            <a:off x="1024514" y="626268"/>
            <a:ext cx="10142971" cy="5965032"/>
          </a:xfrm>
          <a:prstGeom prst="rect">
            <a:avLst/>
          </a:prstGeom>
        </p:spPr>
      </p:pic>
    </p:spTree>
    <p:extLst>
      <p:ext uri="{BB962C8B-B14F-4D97-AF65-F5344CB8AC3E}">
        <p14:creationId xmlns:p14="http://schemas.microsoft.com/office/powerpoint/2010/main" val="3781288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BA9EA9-E9AF-5197-20D1-7B5B00684C17}"/>
              </a:ext>
            </a:extLst>
          </p:cNvPr>
          <p:cNvSpPr txBox="1"/>
          <p:nvPr/>
        </p:nvSpPr>
        <p:spPr>
          <a:xfrm>
            <a:off x="3048661" y="5339340"/>
            <a:ext cx="6094674" cy="1200329"/>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School Of Computer Science And Engineering</a:t>
            </a:r>
          </a:p>
          <a:p>
            <a:pPr algn="ctr"/>
            <a:r>
              <a:rPr lang="en-US" dirty="0">
                <a:latin typeface="Times New Roman" panose="02020603050405020304" pitchFamily="18" charset="0"/>
                <a:cs typeface="Times New Roman" panose="02020603050405020304" pitchFamily="18" charset="0"/>
              </a:rPr>
              <a:t>Lovely Professional University</a:t>
            </a:r>
          </a:p>
          <a:p>
            <a:pPr algn="ctr"/>
            <a:r>
              <a:rPr lang="en-US" dirty="0">
                <a:latin typeface="Times New Roman" panose="02020603050405020304" pitchFamily="18" charset="0"/>
                <a:cs typeface="Times New Roman" panose="02020603050405020304" pitchFamily="18" charset="0"/>
              </a:rPr>
              <a:t>Phagwara, Punjab (India)</a:t>
            </a:r>
          </a:p>
          <a:p>
            <a:pPr algn="ctr"/>
            <a:r>
              <a:rPr lang="en-US" dirty="0">
                <a:latin typeface="Times New Roman" panose="02020603050405020304" pitchFamily="18" charset="0"/>
                <a:cs typeface="Times New Roman" panose="02020603050405020304" pitchFamily="18" charset="0"/>
              </a:rPr>
              <a:t>April, 2023</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A41A607-1400-C998-AE39-36A2639A60C0}"/>
              </a:ext>
            </a:extLst>
          </p:cNvPr>
          <p:cNvSpPr txBox="1"/>
          <p:nvPr/>
        </p:nvSpPr>
        <p:spPr>
          <a:xfrm>
            <a:off x="3454124" y="504101"/>
            <a:ext cx="5283748"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PROJECT DETAILS</a:t>
            </a:r>
          </a:p>
        </p:txBody>
      </p:sp>
      <p:sp>
        <p:nvSpPr>
          <p:cNvPr id="4" name="TextBox 3">
            <a:extLst>
              <a:ext uri="{FF2B5EF4-FFF2-40B4-BE49-F238E27FC236}">
                <a16:creationId xmlns:a16="http://schemas.microsoft.com/office/drawing/2014/main" id="{DF8B25DC-2F05-277B-970B-D908EED14BE1}"/>
              </a:ext>
            </a:extLst>
          </p:cNvPr>
          <p:cNvSpPr txBox="1"/>
          <p:nvPr/>
        </p:nvSpPr>
        <p:spPr>
          <a:xfrm>
            <a:off x="3231445" y="1518660"/>
            <a:ext cx="5729109" cy="1754326"/>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Submitted by </a:t>
            </a:r>
          </a:p>
          <a:p>
            <a:pPr algn="ctr"/>
            <a:endParaRPr lang="en-IN" dirty="0">
              <a:latin typeface="Times New Roman" panose="02020603050405020304" pitchFamily="18" charset="0"/>
              <a:cs typeface="Times New Roman" panose="02020603050405020304" pitchFamily="18" charset="0"/>
            </a:endParaRPr>
          </a:p>
          <a:p>
            <a:pPr algn="ctr"/>
            <a:r>
              <a:rPr lang="en-IN" dirty="0">
                <a:latin typeface="Times New Roman" panose="02020603050405020304" pitchFamily="18" charset="0"/>
                <a:cs typeface="Times New Roman" panose="02020603050405020304" pitchFamily="18" charset="0"/>
              </a:rPr>
              <a:t>Name - Rohit Kumar</a:t>
            </a:r>
          </a:p>
          <a:p>
            <a:pPr algn="ctr"/>
            <a:r>
              <a:rPr lang="en-IN" dirty="0">
                <a:latin typeface="Times New Roman" panose="02020603050405020304" pitchFamily="18" charset="0"/>
                <a:cs typeface="Times New Roman" panose="02020603050405020304" pitchFamily="18" charset="0"/>
              </a:rPr>
              <a:t>Reg. No - 12104675</a:t>
            </a:r>
          </a:p>
          <a:p>
            <a:pPr algn="ctr"/>
            <a:r>
              <a:rPr lang="en-IN" dirty="0">
                <a:latin typeface="Times New Roman" panose="02020603050405020304" pitchFamily="18" charset="0"/>
                <a:cs typeface="Times New Roman" panose="02020603050405020304" pitchFamily="18" charset="0"/>
              </a:rPr>
              <a:t>Section – K21MR</a:t>
            </a:r>
          </a:p>
          <a:p>
            <a:pPr algn="ctr"/>
            <a:r>
              <a:rPr lang="en-IN" dirty="0">
                <a:latin typeface="Times New Roman" panose="02020603050405020304" pitchFamily="18" charset="0"/>
                <a:cs typeface="Times New Roman" panose="02020603050405020304" pitchFamily="18" charset="0"/>
              </a:rPr>
              <a:t>Roll No – RK21MRB45 </a:t>
            </a:r>
          </a:p>
        </p:txBody>
      </p:sp>
      <p:pic>
        <p:nvPicPr>
          <p:cNvPr id="5" name="Picture 4">
            <a:extLst>
              <a:ext uri="{FF2B5EF4-FFF2-40B4-BE49-F238E27FC236}">
                <a16:creationId xmlns:a16="http://schemas.microsoft.com/office/drawing/2014/main" id="{76B499B1-DE60-CD4F-134B-D0C8778061BD}"/>
              </a:ext>
            </a:extLst>
          </p:cNvPr>
          <p:cNvPicPr>
            <a:picLocks noChangeAspect="1"/>
          </p:cNvPicPr>
          <p:nvPr/>
        </p:nvPicPr>
        <p:blipFill>
          <a:blip r:embed="rId2"/>
          <a:stretch>
            <a:fillRect/>
          </a:stretch>
        </p:blipFill>
        <p:spPr>
          <a:xfrm>
            <a:off x="3986492" y="3553118"/>
            <a:ext cx="4219013" cy="1479549"/>
          </a:xfrm>
          <a:prstGeom prst="rect">
            <a:avLst/>
          </a:prstGeom>
        </p:spPr>
      </p:pic>
    </p:spTree>
    <p:extLst>
      <p:ext uri="{BB962C8B-B14F-4D97-AF65-F5344CB8AC3E}">
        <p14:creationId xmlns:p14="http://schemas.microsoft.com/office/powerpoint/2010/main" val="730887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0A39C161-5728-68BF-B93C-B149B405E3DB}"/>
              </a:ext>
            </a:extLst>
          </p:cNvPr>
          <p:cNvSpPr txBox="1"/>
          <p:nvPr/>
        </p:nvSpPr>
        <p:spPr>
          <a:xfrm>
            <a:off x="322728" y="798327"/>
            <a:ext cx="5280213" cy="707886"/>
          </a:xfrm>
          <a:prstGeom prst="rect">
            <a:avLst/>
          </a:prstGeom>
          <a:noFill/>
        </p:spPr>
        <p:txBody>
          <a:bodyPr wrap="square" rtlCol="0">
            <a:spAutoFit/>
          </a:bodyPr>
          <a:lstStyle/>
          <a:p>
            <a:r>
              <a:rPr lang="en-IN" sz="4000" b="1" dirty="0">
                <a:solidFill>
                  <a:srgbClr val="C00000"/>
                </a:solidFill>
                <a:latin typeface="Times New Roman" panose="02020603050405020304" pitchFamily="18" charset="0"/>
                <a:cs typeface="Times New Roman" panose="02020603050405020304" pitchFamily="18" charset="0"/>
              </a:rPr>
              <a:t>INTRODUCTION</a:t>
            </a:r>
            <a:r>
              <a:rPr lang="en-IN" sz="2400" b="1" dirty="0">
                <a:latin typeface="Times New Roman" panose="02020603050405020304" pitchFamily="18" charset="0"/>
                <a:cs typeface="Times New Roman" panose="02020603050405020304" pitchFamily="18" charset="0"/>
              </a:rPr>
              <a:t> </a:t>
            </a:r>
          </a:p>
        </p:txBody>
      </p:sp>
      <p:sp>
        <p:nvSpPr>
          <p:cNvPr id="13" name="TextBox 12">
            <a:extLst>
              <a:ext uri="{FF2B5EF4-FFF2-40B4-BE49-F238E27FC236}">
                <a16:creationId xmlns:a16="http://schemas.microsoft.com/office/drawing/2014/main" id="{03650C57-3753-F157-1077-29F1D08AF749}"/>
              </a:ext>
            </a:extLst>
          </p:cNvPr>
          <p:cNvSpPr txBox="1"/>
          <p:nvPr/>
        </p:nvSpPr>
        <p:spPr>
          <a:xfrm>
            <a:off x="322728" y="1658468"/>
            <a:ext cx="6606988" cy="4401205"/>
          </a:xfrm>
          <a:prstGeom prst="rect">
            <a:avLst/>
          </a:prstGeom>
          <a:noFill/>
        </p:spPr>
        <p:txBody>
          <a:bodyPr wrap="square" rtlCol="0">
            <a:spAutoFit/>
          </a:bodyPr>
          <a:lstStyle/>
          <a:p>
            <a:pPr algn="just"/>
            <a:r>
              <a:rPr lang="en-IN" sz="2000" dirty="0">
                <a:effectLst/>
                <a:latin typeface="Times New Roman" panose="02020603050405020304" pitchFamily="18" charset="0"/>
                <a:ea typeface="Calibri" panose="020F0502020204030204" pitchFamily="34" charset="0"/>
              </a:rPr>
              <a:t>Air conditioning systems are used to maintain a comfortable temperature and humidity level in indoor environments. Traditional air conditioning systems use a simple on-off controller to regulate the compressor speed. This type of controller can be inefficient and can lead to temperature fluctuations. Fuzzy logic is a type of artificial intelligence that can be used to control complex systems. Fuzzy logic controllers can make more nuanced decisions than traditional on-off controllers, which can lead to improved performance and efficiency. The main concept of Fuzzy Logic controller is to insert an operator’s expertise in its design to regulate the processes for describing the input -output co</a:t>
            </a:r>
            <a:r>
              <a:rPr lang="en-IN" sz="2000" dirty="0">
                <a:latin typeface="Times New Roman" panose="02020603050405020304" pitchFamily="18" charset="0"/>
                <a:ea typeface="Calibri" panose="020F0502020204030204" pitchFamily="34" charset="0"/>
              </a:rPr>
              <a:t>-</a:t>
            </a:r>
            <a:r>
              <a:rPr lang="en-IN" sz="2000" dirty="0">
                <a:effectLst/>
                <a:latin typeface="Times New Roman" panose="02020603050405020304" pitchFamily="18" charset="0"/>
                <a:ea typeface="Calibri" panose="020F0502020204030204" pitchFamily="34" charset="0"/>
              </a:rPr>
              <a:t>relation is using the set of fuzzy control rules linking the linguistic variables such as IF-THEN</a:t>
            </a:r>
            <a:endParaRPr lang="en-IN" sz="2000" dirty="0"/>
          </a:p>
        </p:txBody>
      </p:sp>
      <p:pic>
        <p:nvPicPr>
          <p:cNvPr id="17" name="Picture 16">
            <a:extLst>
              <a:ext uri="{FF2B5EF4-FFF2-40B4-BE49-F238E27FC236}">
                <a16:creationId xmlns:a16="http://schemas.microsoft.com/office/drawing/2014/main" id="{98ABCF98-DDB3-C474-8042-3D2D1E1D35F0}"/>
              </a:ext>
            </a:extLst>
          </p:cNvPr>
          <p:cNvPicPr>
            <a:picLocks noChangeAspect="1"/>
          </p:cNvPicPr>
          <p:nvPr/>
        </p:nvPicPr>
        <p:blipFill rotWithShape="1">
          <a:blip r:embed="rId2"/>
          <a:srcRect l="13101" t="27726" r="12708" b="17605"/>
          <a:stretch/>
        </p:blipFill>
        <p:spPr>
          <a:xfrm>
            <a:off x="6929716" y="1758492"/>
            <a:ext cx="5144293" cy="3790610"/>
          </a:xfrm>
          <a:prstGeom prst="rect">
            <a:avLst/>
          </a:prstGeom>
        </p:spPr>
      </p:pic>
    </p:spTree>
    <p:extLst>
      <p:ext uri="{BB962C8B-B14F-4D97-AF65-F5344CB8AC3E}">
        <p14:creationId xmlns:p14="http://schemas.microsoft.com/office/powerpoint/2010/main" val="26378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2E2B50-7FF8-B0CD-B77D-1712519567C1}"/>
              </a:ext>
            </a:extLst>
          </p:cNvPr>
          <p:cNvSpPr txBox="1"/>
          <p:nvPr/>
        </p:nvSpPr>
        <p:spPr>
          <a:xfrm>
            <a:off x="503853" y="517803"/>
            <a:ext cx="3872204" cy="707886"/>
          </a:xfrm>
          <a:prstGeom prst="rect">
            <a:avLst/>
          </a:prstGeom>
          <a:noFill/>
        </p:spPr>
        <p:txBody>
          <a:bodyPr wrap="square" rtlCol="0">
            <a:spAutoFit/>
          </a:bodyPr>
          <a:lstStyle/>
          <a:p>
            <a:r>
              <a:rPr lang="en-US" sz="4000" b="1" dirty="0">
                <a:solidFill>
                  <a:schemeClr val="accent1">
                    <a:lumMod val="60000"/>
                    <a:lumOff val="40000"/>
                  </a:schemeClr>
                </a:solidFill>
                <a:latin typeface="Times New Roman" panose="02020603050405020304" pitchFamily="18" charset="0"/>
                <a:cs typeface="Times New Roman" panose="02020603050405020304" pitchFamily="18" charset="0"/>
              </a:rPr>
              <a:t>FUZZY LOGIC</a:t>
            </a:r>
            <a:endParaRPr lang="en-IN" sz="40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8BDB674-87A6-49D5-5292-9FF3789AD88A}"/>
              </a:ext>
            </a:extLst>
          </p:cNvPr>
          <p:cNvSpPr txBox="1"/>
          <p:nvPr/>
        </p:nvSpPr>
        <p:spPr>
          <a:xfrm>
            <a:off x="499991" y="1160374"/>
            <a:ext cx="6248326" cy="3785652"/>
          </a:xfrm>
          <a:prstGeom prst="rect">
            <a:avLst/>
          </a:prstGeom>
          <a:noFill/>
        </p:spPr>
        <p:txBody>
          <a:bodyPr wrap="square" rtlCol="0">
            <a:spAutoFit/>
          </a:bodyPr>
          <a:lstStyle/>
          <a:p>
            <a:pPr algn="just"/>
            <a:r>
              <a:rPr lang="en-US" sz="2400" b="0" i="0" dirty="0">
                <a:effectLst/>
                <a:latin typeface="Times New Roman" panose="02020603050405020304" pitchFamily="18" charset="0"/>
                <a:cs typeface="Times New Roman" panose="02020603050405020304" pitchFamily="18" charset="0"/>
              </a:rPr>
              <a:t>Fuzzy logic is a way of thinking about computers that is a bit different from what we used. Instead of just saying something is true or false, fuzzy logic lets us express things in degrees of truth. Imagine a sliding scale where something can be a little bit true or mostly true but not entirely true. This idea comes from the fact that when people make decisions, Fuzzy logic tries to capture this more flexible and human-like way of thinking in computing.</a:t>
            </a:r>
            <a:r>
              <a:rPr lang="en-US" sz="2400"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pic>
        <p:nvPicPr>
          <p:cNvPr id="6146" name="Picture 2" descr="What is Fuzzy Logic in AI and What are its Applications? | Edureka">
            <a:extLst>
              <a:ext uri="{FF2B5EF4-FFF2-40B4-BE49-F238E27FC236}">
                <a16:creationId xmlns:a16="http://schemas.microsoft.com/office/drawing/2014/main" id="{FED36098-BF47-7CC6-81C8-4AF90389B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0133" y="1320846"/>
            <a:ext cx="4411876" cy="30996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8F83D7E-8EF9-2003-B3EF-E8B49D8A2BAE}"/>
              </a:ext>
            </a:extLst>
          </p:cNvPr>
          <p:cNvPicPr>
            <a:picLocks noChangeAspect="1"/>
          </p:cNvPicPr>
          <p:nvPr/>
        </p:nvPicPr>
        <p:blipFill>
          <a:blip r:embed="rId3"/>
          <a:stretch>
            <a:fillRect/>
          </a:stretch>
        </p:blipFill>
        <p:spPr>
          <a:xfrm>
            <a:off x="6873476" y="4518908"/>
            <a:ext cx="5225191" cy="1999169"/>
          </a:xfrm>
          <a:prstGeom prst="rect">
            <a:avLst/>
          </a:prstGeom>
        </p:spPr>
      </p:pic>
    </p:spTree>
    <p:extLst>
      <p:ext uri="{BB962C8B-B14F-4D97-AF65-F5344CB8AC3E}">
        <p14:creationId xmlns:p14="http://schemas.microsoft.com/office/powerpoint/2010/main" val="1468404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098" name="Rectangle 2097">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00" name="Rectangle 2099">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02" name="Rectangle 2101">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04" name="Rectangle 2103">
            <a:extLst>
              <a:ext uri="{FF2B5EF4-FFF2-40B4-BE49-F238E27FC236}">
                <a16:creationId xmlns:a16="http://schemas.microsoft.com/office/drawing/2014/main" id="{2F8F80BB-E8B6-43B3-9462-B4D497D28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106" name="Rectangle 2105">
            <a:extLst>
              <a:ext uri="{FF2B5EF4-FFF2-40B4-BE49-F238E27FC236}">
                <a16:creationId xmlns:a16="http://schemas.microsoft.com/office/drawing/2014/main" id="{942C8AD6-8796-482B-ACC1-6D686B08E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1"/>
            <a:ext cx="1240822"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2050" name="Picture 2" descr="Fuzzy Logic - Quick Guide">
            <a:extLst>
              <a:ext uri="{FF2B5EF4-FFF2-40B4-BE49-F238E27FC236}">
                <a16:creationId xmlns:a16="http://schemas.microsoft.com/office/drawing/2014/main" id="{6A035976-16E2-C160-96C7-732D318CE9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27885" y="1150208"/>
            <a:ext cx="8674114" cy="4467168"/>
          </a:xfrm>
          <a:prstGeom prst="rect">
            <a:avLst/>
          </a:prstGeom>
          <a:noFill/>
          <a:extLst>
            <a:ext uri="{909E8E84-426E-40DD-AFC4-6F175D3DCCD1}">
              <a14:hiddenFill xmlns:a14="http://schemas.microsoft.com/office/drawing/2010/main">
                <a:solidFill>
                  <a:srgbClr val="FFFFFF"/>
                </a:solidFill>
              </a14:hiddenFill>
            </a:ext>
          </a:extLst>
        </p:spPr>
      </p:pic>
      <p:sp>
        <p:nvSpPr>
          <p:cNvPr id="2108" name="Rectangle 2107">
            <a:extLst>
              <a:ext uri="{FF2B5EF4-FFF2-40B4-BE49-F238E27FC236}">
                <a16:creationId xmlns:a16="http://schemas.microsoft.com/office/drawing/2014/main" id="{B6B3BF72-6DFA-42DA-A667-9E3A1BCFF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5059" y="457202"/>
            <a:ext cx="9970407" cy="5856457"/>
          </a:xfrm>
          <a:prstGeom prst="rect">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5809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F4A553-088D-72D7-317D-83EA110E578B}"/>
              </a:ext>
            </a:extLst>
          </p:cNvPr>
          <p:cNvSpPr txBox="1"/>
          <p:nvPr/>
        </p:nvSpPr>
        <p:spPr>
          <a:xfrm>
            <a:off x="419624" y="611256"/>
            <a:ext cx="9106931" cy="707886"/>
          </a:xfrm>
          <a:prstGeom prst="rect">
            <a:avLst/>
          </a:prstGeom>
          <a:noFill/>
        </p:spPr>
        <p:txBody>
          <a:bodyPr wrap="square" rtlCol="0">
            <a:spAutoFit/>
          </a:bodyPr>
          <a:lstStyle/>
          <a:p>
            <a:r>
              <a:rPr lang="en-US" sz="4000" b="1" i="0" dirty="0">
                <a:solidFill>
                  <a:schemeClr val="accent2"/>
                </a:solidFill>
                <a:effectLst/>
                <a:latin typeface="Times New Roman" panose="02020603050405020304" pitchFamily="18" charset="0"/>
                <a:cs typeface="Times New Roman" panose="02020603050405020304" pitchFamily="18" charset="0"/>
              </a:rPr>
              <a:t>Use of Fuzzy Logic in Air Conditioning</a:t>
            </a:r>
            <a:endParaRPr lang="en-IN" sz="4000" dirty="0">
              <a:solidFill>
                <a:schemeClr val="accent2"/>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0775098-19A9-6525-498F-E86ADD23D66C}"/>
              </a:ext>
            </a:extLst>
          </p:cNvPr>
          <p:cNvSpPr txBox="1"/>
          <p:nvPr/>
        </p:nvSpPr>
        <p:spPr>
          <a:xfrm>
            <a:off x="419624" y="1537763"/>
            <a:ext cx="7946388" cy="4708981"/>
          </a:xfrm>
          <a:prstGeom prst="rect">
            <a:avLst/>
          </a:prstGeom>
          <a:noFill/>
        </p:spPr>
        <p:txBody>
          <a:bodyPr wrap="square" rtlCol="0">
            <a:spAutoFit/>
          </a:bodyPr>
          <a:lstStyle/>
          <a:p>
            <a:pPr marL="285750" indent="-285750" algn="just">
              <a:buFont typeface="Wingdings" panose="05000000000000000000" pitchFamily="2" charset="2"/>
              <a:buChar char="Ø"/>
            </a:pPr>
            <a:r>
              <a:rPr lang="en-US" sz="2000" b="0" i="0" dirty="0">
                <a:solidFill>
                  <a:srgbClr val="374151"/>
                </a:solidFill>
                <a:effectLst/>
                <a:latin typeface="Times New Roman" panose="02020603050405020304" pitchFamily="18" charset="0"/>
                <a:cs typeface="Times New Roman" panose="02020603050405020304" pitchFamily="18" charset="0"/>
              </a:rPr>
              <a:t>Fuzzy logic is a mathematical concept that allows for handling uncertain information. In air conditioning, it provides a powerful tool for making decisions in varying and complex environments.</a:t>
            </a:r>
          </a:p>
          <a:p>
            <a:pPr algn="just"/>
            <a:endParaRPr lang="en-US" sz="2000" b="0" i="0" dirty="0">
              <a:solidFill>
                <a:srgbClr val="374151"/>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b="0" i="0" dirty="0">
                <a:solidFill>
                  <a:srgbClr val="374151"/>
                </a:solidFill>
                <a:effectLst/>
                <a:latin typeface="Times New Roman" panose="02020603050405020304" pitchFamily="18" charset="0"/>
                <a:cs typeface="Times New Roman" panose="02020603050405020304" pitchFamily="18" charset="0"/>
              </a:rPr>
              <a:t>Fuzzy logic plays a vital role in improving energy efficiency. By dynamically adjusting the air conditioning operation based on current conditions</a:t>
            </a:r>
            <a:r>
              <a:rPr lang="en-US" sz="2000" dirty="0">
                <a:solidFill>
                  <a:srgbClr val="374151"/>
                </a:solidFill>
                <a:latin typeface="Times New Roman" panose="02020603050405020304" pitchFamily="18" charset="0"/>
                <a:cs typeface="Times New Roman" panose="02020603050405020304" pitchFamily="18" charset="0"/>
              </a:rPr>
              <a:t>.</a:t>
            </a:r>
            <a:endParaRPr lang="en-US" sz="2000" b="0" i="0" dirty="0">
              <a:solidFill>
                <a:srgbClr val="374151"/>
              </a:solidFill>
              <a:effectLst/>
              <a:latin typeface="Times New Roman" panose="02020603050405020304" pitchFamily="18" charset="0"/>
              <a:cs typeface="Times New Roman" panose="02020603050405020304" pitchFamily="18" charset="0"/>
            </a:endParaRPr>
          </a:p>
          <a:p>
            <a:pPr algn="just"/>
            <a:endParaRPr lang="en-US" sz="2000" dirty="0">
              <a:solidFill>
                <a:srgbClr val="37415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b="0" i="0" dirty="0">
                <a:solidFill>
                  <a:srgbClr val="374151"/>
                </a:solidFill>
                <a:effectLst/>
                <a:latin typeface="Times New Roman" panose="02020603050405020304" pitchFamily="18" charset="0"/>
                <a:cs typeface="Times New Roman" panose="02020603050405020304" pitchFamily="18" charset="0"/>
              </a:rPr>
              <a:t>Fuzzy logic enables air conditioning systems to work with a higher degree of precision by considering a wide range of input variables. </a:t>
            </a:r>
          </a:p>
          <a:p>
            <a:pPr algn="just"/>
            <a:endParaRPr lang="en-US" sz="2000" b="0" i="0" dirty="0">
              <a:solidFill>
                <a:srgbClr val="374151"/>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b="0" i="0" dirty="0">
                <a:solidFill>
                  <a:srgbClr val="374151"/>
                </a:solidFill>
                <a:effectLst/>
                <a:latin typeface="Times New Roman" panose="02020603050405020304" pitchFamily="18" charset="0"/>
                <a:cs typeface="Times New Roman" panose="02020603050405020304" pitchFamily="18" charset="0"/>
              </a:rPr>
              <a:t>Air conditioning systems often face unpredictable and complex conditions, such as rapidly changing outdoor weather or varying indoor occupancy.</a:t>
            </a:r>
          </a:p>
          <a:p>
            <a:pPr marL="285750" indent="-285750" algn="just">
              <a:buFont typeface="Wingdings" panose="05000000000000000000" pitchFamily="2" charset="2"/>
              <a:buChar char="Ø"/>
            </a:pPr>
            <a:endParaRPr lang="en-US" sz="2000" b="0" i="0" dirty="0">
              <a:solidFill>
                <a:srgbClr val="374151"/>
              </a:solidFill>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DF1FE05-1895-DD47-6E36-92D19D66B8FF}"/>
              </a:ext>
            </a:extLst>
          </p:cNvPr>
          <p:cNvPicPr>
            <a:picLocks noChangeAspect="1"/>
          </p:cNvPicPr>
          <p:nvPr/>
        </p:nvPicPr>
        <p:blipFill>
          <a:blip r:embed="rId2"/>
          <a:stretch>
            <a:fillRect/>
          </a:stretch>
        </p:blipFill>
        <p:spPr>
          <a:xfrm>
            <a:off x="8480245" y="1537763"/>
            <a:ext cx="3413116" cy="4760400"/>
          </a:xfrm>
          <a:prstGeom prst="rect">
            <a:avLst/>
          </a:prstGeom>
        </p:spPr>
      </p:pic>
      <p:pic>
        <p:nvPicPr>
          <p:cNvPr id="4098" name="Picture 2" descr="undefined">
            <a:extLst>
              <a:ext uri="{FF2B5EF4-FFF2-40B4-BE49-F238E27FC236}">
                <a16:creationId xmlns:a16="http://schemas.microsoft.com/office/drawing/2014/main" id="{AD74516F-48A4-8636-C4CB-C357E05C0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1950" y="3353465"/>
            <a:ext cx="3870050" cy="157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92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989534-FCD6-17DA-D1EF-C5FF45187226}"/>
              </a:ext>
            </a:extLst>
          </p:cNvPr>
          <p:cNvSpPr txBox="1"/>
          <p:nvPr/>
        </p:nvSpPr>
        <p:spPr>
          <a:xfrm>
            <a:off x="347604" y="521630"/>
            <a:ext cx="11728397" cy="1323439"/>
          </a:xfrm>
          <a:prstGeom prst="rect">
            <a:avLst/>
          </a:prstGeom>
          <a:noFill/>
        </p:spPr>
        <p:txBody>
          <a:bodyPr wrap="square" rtlCol="0">
            <a:spAutoFit/>
          </a:bodyPr>
          <a:lstStyle/>
          <a:p>
            <a:r>
              <a:rPr lang="en-US" sz="4000" b="1" i="0" dirty="0">
                <a:solidFill>
                  <a:schemeClr val="accent4">
                    <a:lumMod val="75000"/>
                  </a:schemeClr>
                </a:solidFill>
                <a:effectLst/>
                <a:latin typeface="Times New Roman" panose="02020603050405020304" pitchFamily="18" charset="0"/>
                <a:cs typeface="Times New Roman" panose="02020603050405020304" pitchFamily="18" charset="0"/>
              </a:rPr>
              <a:t>Components AND </a:t>
            </a:r>
            <a:r>
              <a:rPr lang="en-IN" sz="4000" b="1" i="0" dirty="0">
                <a:solidFill>
                  <a:schemeClr val="accent4">
                    <a:lumMod val="75000"/>
                  </a:schemeClr>
                </a:solidFill>
                <a:effectLst/>
                <a:latin typeface="Times New Roman" panose="02020603050405020304" pitchFamily="18" charset="0"/>
                <a:cs typeface="Times New Roman" panose="02020603050405020304" pitchFamily="18" charset="0"/>
              </a:rPr>
              <a:t>Data Collection</a:t>
            </a:r>
          </a:p>
          <a:p>
            <a:endParaRPr lang="en-IN" sz="4000" dirty="0">
              <a:solidFill>
                <a:srgbClr val="00B05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3E2207F-7D4B-7638-68C5-BCAE7D563D1E}"/>
              </a:ext>
            </a:extLst>
          </p:cNvPr>
          <p:cNvSpPr txBox="1"/>
          <p:nvPr/>
        </p:nvSpPr>
        <p:spPr>
          <a:xfrm>
            <a:off x="397741" y="1430809"/>
            <a:ext cx="7450402" cy="5262979"/>
          </a:xfrm>
          <a:prstGeom prst="rect">
            <a:avLst/>
          </a:prstGeom>
          <a:noFill/>
        </p:spPr>
        <p:txBody>
          <a:bodyPr wrap="square" rtlCol="0">
            <a:spAutoFit/>
          </a:bodyPr>
          <a:lstStyle/>
          <a:p>
            <a:pPr algn="just"/>
            <a:r>
              <a:rPr lang="en-US" sz="1600" b="0" i="0" dirty="0">
                <a:solidFill>
                  <a:srgbClr val="374151"/>
                </a:solidFill>
                <a:effectLst/>
                <a:latin typeface="Times New Roman" panose="02020603050405020304" pitchFamily="18" charset="0"/>
                <a:cs typeface="Times New Roman" panose="02020603050405020304" pitchFamily="18" charset="0"/>
              </a:rPr>
              <a:t>Before we delve into the specifics, it's essential to understand the fundamental components that make up the expert system for air conditioning. </a:t>
            </a:r>
          </a:p>
          <a:p>
            <a:pPr algn="just">
              <a:buFont typeface="+mj-lt"/>
              <a:buAutoNum type="arabicPeriod"/>
            </a:pPr>
            <a:r>
              <a:rPr lang="en-US" sz="1600" b="1" i="0" dirty="0">
                <a:solidFill>
                  <a:srgbClr val="374151"/>
                </a:solidFill>
                <a:effectLst/>
                <a:latin typeface="Times New Roman" panose="02020603050405020304" pitchFamily="18" charset="0"/>
                <a:cs typeface="Times New Roman" panose="02020603050405020304" pitchFamily="18" charset="0"/>
              </a:rPr>
              <a:t>Input Variables</a:t>
            </a:r>
            <a:r>
              <a:rPr lang="en-US" sz="1600" b="0" i="0" dirty="0">
                <a:solidFill>
                  <a:srgbClr val="374151"/>
                </a:solidFill>
                <a:effectLst/>
                <a:latin typeface="Times New Roman" panose="02020603050405020304" pitchFamily="18" charset="0"/>
                <a:cs typeface="Times New Roman" panose="02020603050405020304" pitchFamily="18" charset="0"/>
              </a:rPr>
              <a:t>:</a:t>
            </a:r>
          </a:p>
          <a:p>
            <a:pPr marL="742950" lvl="1" indent="-285750" algn="just">
              <a:buFont typeface="+mj-lt"/>
              <a:buAutoNum type="arabicPeriod"/>
            </a:pPr>
            <a:r>
              <a:rPr lang="en-US" sz="1600" b="1" i="0" dirty="0">
                <a:solidFill>
                  <a:srgbClr val="374151"/>
                </a:solidFill>
                <a:effectLst/>
                <a:latin typeface="Times New Roman" panose="02020603050405020304" pitchFamily="18" charset="0"/>
                <a:cs typeface="Times New Roman" panose="02020603050405020304" pitchFamily="18" charset="0"/>
              </a:rPr>
              <a:t>Temperature</a:t>
            </a:r>
            <a:r>
              <a:rPr lang="en-US" sz="1600" b="0" i="0" dirty="0">
                <a:solidFill>
                  <a:srgbClr val="374151"/>
                </a:solidFill>
                <a:effectLst/>
                <a:latin typeface="Times New Roman" panose="02020603050405020304" pitchFamily="18" charset="0"/>
                <a:cs typeface="Times New Roman" panose="02020603050405020304" pitchFamily="18" charset="0"/>
              </a:rPr>
              <a:t>: Temperature is a crucial input variable as it directly influences the user's comfort and the system's energy consumption. Fuzzy logic allows the system to interpret temperature variations more flexibly than traditional control systems.</a:t>
            </a:r>
          </a:p>
          <a:p>
            <a:pPr marL="742950" lvl="1" indent="-285750" algn="just">
              <a:buFont typeface="+mj-lt"/>
              <a:buAutoNum type="arabicPeriod"/>
            </a:pPr>
            <a:r>
              <a:rPr lang="en-US" sz="1600" b="1" i="0" dirty="0">
                <a:solidFill>
                  <a:srgbClr val="374151"/>
                </a:solidFill>
                <a:effectLst/>
                <a:latin typeface="Times New Roman" panose="02020603050405020304" pitchFamily="18" charset="0"/>
                <a:cs typeface="Times New Roman" panose="02020603050405020304" pitchFamily="18" charset="0"/>
              </a:rPr>
              <a:t>Humidity</a:t>
            </a:r>
            <a:r>
              <a:rPr lang="en-US" sz="1600" b="0" i="0" dirty="0">
                <a:solidFill>
                  <a:srgbClr val="374151"/>
                </a:solidFill>
                <a:effectLst/>
                <a:latin typeface="Times New Roman" panose="02020603050405020304" pitchFamily="18" charset="0"/>
                <a:cs typeface="Times New Roman" panose="02020603050405020304" pitchFamily="18" charset="0"/>
              </a:rPr>
              <a:t>: Humidity levels play a significant role in the perceived comfort of an indoor environment. Fuzzy logic can adapt the air conditioning system's operation to maintain an ideal humidity level, ensuring a pleasant atmosphere.</a:t>
            </a:r>
          </a:p>
          <a:p>
            <a:pPr marL="742950" lvl="1" indent="-285750" algn="just">
              <a:buFont typeface="+mj-lt"/>
              <a:buAutoNum type="arabicPeriod"/>
            </a:pPr>
            <a:r>
              <a:rPr lang="en-US" sz="1600" b="1" i="0" dirty="0">
                <a:solidFill>
                  <a:srgbClr val="374151"/>
                </a:solidFill>
                <a:effectLst/>
                <a:latin typeface="Times New Roman" panose="02020603050405020304" pitchFamily="18" charset="0"/>
                <a:cs typeface="Times New Roman" panose="02020603050405020304" pitchFamily="18" charset="0"/>
              </a:rPr>
              <a:t>User Preferences</a:t>
            </a:r>
            <a:r>
              <a:rPr lang="en-US" sz="1600" b="0" i="0" dirty="0">
                <a:solidFill>
                  <a:srgbClr val="374151"/>
                </a:solidFill>
                <a:effectLst/>
                <a:latin typeface="Times New Roman" panose="02020603050405020304" pitchFamily="18" charset="0"/>
                <a:cs typeface="Times New Roman" panose="02020603050405020304" pitchFamily="18" charset="0"/>
              </a:rPr>
              <a:t>: Considering user preferences is a key feature of fuzzy logic-based systems. These preferences can include desired temperature ranges, fan speed, and even schedules.</a:t>
            </a:r>
          </a:p>
          <a:p>
            <a:pPr algn="just">
              <a:buFont typeface="+mj-lt"/>
              <a:buAutoNum type="arabicPeriod"/>
            </a:pPr>
            <a:r>
              <a:rPr lang="en-US" sz="1600" b="1" i="0" dirty="0">
                <a:solidFill>
                  <a:srgbClr val="374151"/>
                </a:solidFill>
                <a:effectLst/>
                <a:latin typeface="Times New Roman" panose="02020603050405020304" pitchFamily="18" charset="0"/>
                <a:cs typeface="Times New Roman" panose="02020603050405020304" pitchFamily="18" charset="0"/>
              </a:rPr>
              <a:t>Output</a:t>
            </a:r>
            <a:r>
              <a:rPr lang="en-US" sz="1600" b="0" i="0" dirty="0">
                <a:solidFill>
                  <a:srgbClr val="374151"/>
                </a:solidFill>
                <a:effectLst/>
                <a:latin typeface="Times New Roman" panose="02020603050405020304" pitchFamily="18" charset="0"/>
                <a:cs typeface="Times New Roman" panose="02020603050405020304" pitchFamily="18" charset="0"/>
              </a:rPr>
              <a:t>:</a:t>
            </a:r>
          </a:p>
          <a:p>
            <a:pPr marL="742950" lvl="1" indent="-285750" algn="just">
              <a:buFont typeface="+mj-lt"/>
              <a:buAutoNum type="arabicPeriod"/>
            </a:pPr>
            <a:r>
              <a:rPr lang="en-US" sz="1600" b="1" i="0" dirty="0">
                <a:solidFill>
                  <a:srgbClr val="374151"/>
                </a:solidFill>
                <a:effectLst/>
                <a:latin typeface="Times New Roman" panose="02020603050405020304" pitchFamily="18" charset="0"/>
                <a:cs typeface="Times New Roman" panose="02020603050405020304" pitchFamily="18" charset="0"/>
              </a:rPr>
              <a:t>Ideal Temperature</a:t>
            </a:r>
            <a:r>
              <a:rPr lang="en-US" sz="1600" b="0" i="0" dirty="0">
                <a:solidFill>
                  <a:srgbClr val="374151"/>
                </a:solidFill>
                <a:effectLst/>
                <a:latin typeface="Times New Roman" panose="02020603050405020304" pitchFamily="18" charset="0"/>
                <a:cs typeface="Times New Roman" panose="02020603050405020304" pitchFamily="18" charset="0"/>
              </a:rPr>
              <a:t>: The primary goal of the system is to maintain an ideal temperature within the user-defined range, ensuring comfort and satisfaction. Fuzzy logic helps in determining this ideal temperature by considering the input variables and user preferences.</a:t>
            </a:r>
          </a:p>
          <a:p>
            <a:pPr marL="742950" lvl="1" indent="-285750" algn="just">
              <a:buFont typeface="+mj-lt"/>
              <a:buAutoNum type="arabicPeriod"/>
            </a:pPr>
            <a:r>
              <a:rPr lang="en-US" sz="1600" b="1" i="0" dirty="0">
                <a:solidFill>
                  <a:srgbClr val="374151"/>
                </a:solidFill>
                <a:effectLst/>
                <a:latin typeface="Times New Roman" panose="02020603050405020304" pitchFamily="18" charset="0"/>
                <a:cs typeface="Times New Roman" panose="02020603050405020304" pitchFamily="18" charset="0"/>
              </a:rPr>
              <a:t>Fan Speed</a:t>
            </a:r>
            <a:r>
              <a:rPr lang="en-US" sz="1600" b="0" i="0" dirty="0">
                <a:solidFill>
                  <a:srgbClr val="374151"/>
                </a:solidFill>
                <a:effectLst/>
                <a:latin typeface="Times New Roman" panose="02020603050405020304" pitchFamily="18" charset="0"/>
                <a:cs typeface="Times New Roman" panose="02020603050405020304" pitchFamily="18" charset="0"/>
              </a:rPr>
              <a:t>: The fan speed is another crucial output variable. Fuzzy logic decides the appropriate fan speed to distribute conditioned air effectively. It can adjust the fan speed to optimize comfort and energy efficiency.</a:t>
            </a:r>
          </a:p>
        </p:txBody>
      </p:sp>
      <p:pic>
        <p:nvPicPr>
          <p:cNvPr id="5" name="Picture 4" descr="Diagram of a diagram of a plant and environment&#10;&#10;Description automatically generated">
            <a:extLst>
              <a:ext uri="{FF2B5EF4-FFF2-40B4-BE49-F238E27FC236}">
                <a16:creationId xmlns:a16="http://schemas.microsoft.com/office/drawing/2014/main" id="{94FECEF5-D7F4-36AD-A73F-9E32D0F79685}"/>
              </a:ext>
            </a:extLst>
          </p:cNvPr>
          <p:cNvPicPr>
            <a:picLocks noChangeAspect="1"/>
          </p:cNvPicPr>
          <p:nvPr/>
        </p:nvPicPr>
        <p:blipFill>
          <a:blip r:embed="rId2"/>
          <a:stretch>
            <a:fillRect/>
          </a:stretch>
        </p:blipFill>
        <p:spPr>
          <a:xfrm>
            <a:off x="7819602" y="1376946"/>
            <a:ext cx="4284940" cy="2754604"/>
          </a:xfrm>
          <a:prstGeom prst="rect">
            <a:avLst/>
          </a:prstGeom>
        </p:spPr>
      </p:pic>
      <p:pic>
        <p:nvPicPr>
          <p:cNvPr id="4" name="Picture 3">
            <a:extLst>
              <a:ext uri="{FF2B5EF4-FFF2-40B4-BE49-F238E27FC236}">
                <a16:creationId xmlns:a16="http://schemas.microsoft.com/office/drawing/2014/main" id="{B09E7A32-190F-C6BA-30BB-88D5BC852369}"/>
              </a:ext>
            </a:extLst>
          </p:cNvPr>
          <p:cNvPicPr>
            <a:picLocks noChangeAspect="1"/>
          </p:cNvPicPr>
          <p:nvPr/>
        </p:nvPicPr>
        <p:blipFill rotWithShape="1">
          <a:blip r:embed="rId3"/>
          <a:srcRect l="33040" t="10065" r="33334" b="10196"/>
          <a:stretch/>
        </p:blipFill>
        <p:spPr>
          <a:xfrm>
            <a:off x="10541917" y="4023163"/>
            <a:ext cx="1562625" cy="2779013"/>
          </a:xfrm>
          <a:prstGeom prst="rect">
            <a:avLst/>
          </a:prstGeom>
        </p:spPr>
      </p:pic>
    </p:spTree>
    <p:extLst>
      <p:ext uri="{BB962C8B-B14F-4D97-AF65-F5344CB8AC3E}">
        <p14:creationId xmlns:p14="http://schemas.microsoft.com/office/powerpoint/2010/main" val="3575708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ue and black text&#10;&#10;Description automatically generated">
            <a:extLst>
              <a:ext uri="{FF2B5EF4-FFF2-40B4-BE49-F238E27FC236}">
                <a16:creationId xmlns:a16="http://schemas.microsoft.com/office/drawing/2014/main" id="{8EA0BD76-1F17-68BA-1A6D-EB09639D6093}"/>
              </a:ext>
            </a:extLst>
          </p:cNvPr>
          <p:cNvPicPr>
            <a:picLocks noChangeAspect="1"/>
          </p:cNvPicPr>
          <p:nvPr/>
        </p:nvPicPr>
        <p:blipFill>
          <a:blip r:embed="rId2"/>
          <a:stretch>
            <a:fillRect/>
          </a:stretch>
        </p:blipFill>
        <p:spPr>
          <a:xfrm>
            <a:off x="643467" y="1291944"/>
            <a:ext cx="3278292" cy="1327707"/>
          </a:xfrm>
          <a:prstGeom prst="rect">
            <a:avLst/>
          </a:prstGeom>
        </p:spPr>
      </p:pic>
      <p:pic>
        <p:nvPicPr>
          <p:cNvPr id="3" name="Picture 2" descr="A blue and yellow snake logo&#10;&#10;Description automatically generated">
            <a:extLst>
              <a:ext uri="{FF2B5EF4-FFF2-40B4-BE49-F238E27FC236}">
                <a16:creationId xmlns:a16="http://schemas.microsoft.com/office/drawing/2014/main" id="{F65D9161-D360-4D8C-6CE8-22CF5FFE0FBF}"/>
              </a:ext>
            </a:extLst>
          </p:cNvPr>
          <p:cNvPicPr>
            <a:picLocks noChangeAspect="1"/>
          </p:cNvPicPr>
          <p:nvPr/>
        </p:nvPicPr>
        <p:blipFill>
          <a:blip r:embed="rId3"/>
          <a:stretch>
            <a:fillRect/>
          </a:stretch>
        </p:blipFill>
        <p:spPr>
          <a:xfrm>
            <a:off x="4243493" y="1160607"/>
            <a:ext cx="3743538" cy="4536779"/>
          </a:xfrm>
          <a:prstGeom prst="rect">
            <a:avLst/>
          </a:prstGeom>
        </p:spPr>
      </p:pic>
      <p:pic>
        <p:nvPicPr>
          <p:cNvPr id="9" name="Picture 8" descr="A blue neon sign with black background&#10;&#10;Description automatically generated">
            <a:extLst>
              <a:ext uri="{FF2B5EF4-FFF2-40B4-BE49-F238E27FC236}">
                <a16:creationId xmlns:a16="http://schemas.microsoft.com/office/drawing/2014/main" id="{BC1F192B-353F-90A2-F7F2-5498466C3028}"/>
              </a:ext>
            </a:extLst>
          </p:cNvPr>
          <p:cNvPicPr>
            <a:picLocks noChangeAspect="1"/>
          </p:cNvPicPr>
          <p:nvPr/>
        </p:nvPicPr>
        <p:blipFill>
          <a:blip r:embed="rId4"/>
          <a:stretch>
            <a:fillRect/>
          </a:stretch>
        </p:blipFill>
        <p:spPr>
          <a:xfrm>
            <a:off x="8308764" y="729753"/>
            <a:ext cx="3239769" cy="2452087"/>
          </a:xfrm>
          <a:prstGeom prst="rect">
            <a:avLst/>
          </a:prstGeom>
        </p:spPr>
      </p:pic>
      <p:pic>
        <p:nvPicPr>
          <p:cNvPr id="15" name="Picture 14" descr="A close-up of a logo&#10;&#10;Description automatically generated">
            <a:extLst>
              <a:ext uri="{FF2B5EF4-FFF2-40B4-BE49-F238E27FC236}">
                <a16:creationId xmlns:a16="http://schemas.microsoft.com/office/drawing/2014/main" id="{2EF5C656-FBC1-9F06-C35D-B7182C775E2E}"/>
              </a:ext>
            </a:extLst>
          </p:cNvPr>
          <p:cNvPicPr>
            <a:picLocks noChangeAspect="1"/>
          </p:cNvPicPr>
          <p:nvPr/>
        </p:nvPicPr>
        <p:blipFill>
          <a:blip r:embed="rId5"/>
          <a:stretch>
            <a:fillRect/>
          </a:stretch>
        </p:blipFill>
        <p:spPr>
          <a:xfrm>
            <a:off x="643467" y="4357179"/>
            <a:ext cx="3278292" cy="1090032"/>
          </a:xfrm>
          <a:prstGeom prst="rect">
            <a:avLst/>
          </a:prstGeom>
        </p:spPr>
      </p:pic>
      <p:pic>
        <p:nvPicPr>
          <p:cNvPr id="5" name="Picture 4" descr="A blue and black logo&#10;&#10;Description automatically generated">
            <a:extLst>
              <a:ext uri="{FF2B5EF4-FFF2-40B4-BE49-F238E27FC236}">
                <a16:creationId xmlns:a16="http://schemas.microsoft.com/office/drawing/2014/main" id="{E0A73BBE-43D0-2E02-EB4B-C4B5B9CBD88B}"/>
              </a:ext>
            </a:extLst>
          </p:cNvPr>
          <p:cNvPicPr>
            <a:picLocks noChangeAspect="1"/>
          </p:cNvPicPr>
          <p:nvPr/>
        </p:nvPicPr>
        <p:blipFill>
          <a:blip r:embed="rId6"/>
          <a:stretch>
            <a:fillRect/>
          </a:stretch>
        </p:blipFill>
        <p:spPr>
          <a:xfrm>
            <a:off x="8606651" y="3589863"/>
            <a:ext cx="2643992" cy="2643992"/>
          </a:xfrm>
          <a:prstGeom prst="rect">
            <a:avLst/>
          </a:prstGeom>
        </p:spPr>
      </p:pic>
    </p:spTree>
    <p:extLst>
      <p:ext uri="{BB962C8B-B14F-4D97-AF65-F5344CB8AC3E}">
        <p14:creationId xmlns:p14="http://schemas.microsoft.com/office/powerpoint/2010/main" val="1526945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8C663A-80D3-3933-DA54-6D6988ECFD99}"/>
              </a:ext>
            </a:extLst>
          </p:cNvPr>
          <p:cNvSpPr txBox="1"/>
          <p:nvPr/>
        </p:nvSpPr>
        <p:spPr>
          <a:xfrm>
            <a:off x="447869" y="634482"/>
            <a:ext cx="1147665" cy="707886"/>
          </a:xfrm>
          <a:prstGeom prst="rect">
            <a:avLst/>
          </a:prstGeom>
          <a:noFill/>
        </p:spPr>
        <p:txBody>
          <a:bodyPr wrap="square" rtlCol="0">
            <a:spAutoFit/>
          </a:bodyPr>
          <a:lstStyle/>
          <a:p>
            <a:r>
              <a:rPr lang="en-US" sz="4000" dirty="0">
                <a:solidFill>
                  <a:schemeClr val="accent4">
                    <a:lumMod val="75000"/>
                  </a:schemeClr>
                </a:solidFill>
              </a:rPr>
              <a:t>FIS</a:t>
            </a:r>
            <a:endParaRPr lang="en-IN" sz="4000" dirty="0">
              <a:solidFill>
                <a:schemeClr val="accent4">
                  <a:lumMod val="75000"/>
                </a:schemeClr>
              </a:solidFill>
            </a:endParaRPr>
          </a:p>
        </p:txBody>
      </p:sp>
      <p:sp>
        <p:nvSpPr>
          <p:cNvPr id="3" name="TextBox 2">
            <a:extLst>
              <a:ext uri="{FF2B5EF4-FFF2-40B4-BE49-F238E27FC236}">
                <a16:creationId xmlns:a16="http://schemas.microsoft.com/office/drawing/2014/main" id="{EC874668-8E1C-630C-0433-83AB6B00C5C4}"/>
              </a:ext>
            </a:extLst>
          </p:cNvPr>
          <p:cNvSpPr txBox="1"/>
          <p:nvPr/>
        </p:nvSpPr>
        <p:spPr>
          <a:xfrm>
            <a:off x="578498" y="1500989"/>
            <a:ext cx="10356980" cy="4893647"/>
          </a:xfrm>
          <a:prstGeom prst="rect">
            <a:avLst/>
          </a:prstGeom>
          <a:noFill/>
        </p:spPr>
        <p:txBody>
          <a:bodyPr wrap="square" rtlCol="0">
            <a:spAutoFit/>
          </a:bodyPr>
          <a:lstStyle/>
          <a:p>
            <a:r>
              <a:rPr lang="en-US" sz="2400" b="1" dirty="0"/>
              <a:t>The following five rules will help you to understand the construction of FIS</a:t>
            </a:r>
          </a:p>
          <a:p>
            <a:endParaRPr lang="en-US" sz="2400" dirty="0"/>
          </a:p>
          <a:p>
            <a:pPr marL="342900" indent="-342900">
              <a:buFont typeface="+mj-lt"/>
              <a:buAutoNum type="arabicPeriod"/>
            </a:pPr>
            <a:r>
              <a:rPr lang="en-US" sz="2400" b="1" dirty="0">
                <a:solidFill>
                  <a:schemeClr val="accent2"/>
                </a:solidFill>
              </a:rPr>
              <a:t>Rule base:- </a:t>
            </a:r>
            <a:r>
              <a:rPr lang="en-US" sz="2400" dirty="0">
                <a:solidFill>
                  <a:schemeClr val="accent2"/>
                </a:solidFill>
              </a:rPr>
              <a:t>It  contains If then rule or that contains different set of rules</a:t>
            </a:r>
          </a:p>
          <a:p>
            <a:pPr marL="342900" indent="-342900">
              <a:buFont typeface="+mj-lt"/>
              <a:buAutoNum type="arabicPeriod"/>
            </a:pPr>
            <a:endParaRPr lang="en-US" sz="2400" dirty="0">
              <a:solidFill>
                <a:schemeClr val="accent2"/>
              </a:solidFill>
            </a:endParaRPr>
          </a:p>
          <a:p>
            <a:pPr marL="342900" indent="-342900">
              <a:buFont typeface="+mj-lt"/>
              <a:buAutoNum type="arabicPeriod"/>
            </a:pPr>
            <a:r>
              <a:rPr lang="en-US" sz="2400" b="1" dirty="0">
                <a:solidFill>
                  <a:schemeClr val="accent2"/>
                </a:solidFill>
              </a:rPr>
              <a:t>Database rule – </a:t>
            </a:r>
            <a:r>
              <a:rPr lang="en-US" sz="2400" dirty="0">
                <a:solidFill>
                  <a:schemeClr val="accent2"/>
                </a:solidFill>
              </a:rPr>
              <a:t>It defines the membership function of fuzzy set used in fuzzy rules</a:t>
            </a:r>
          </a:p>
          <a:p>
            <a:pPr marL="342900" indent="-342900">
              <a:buFont typeface="+mj-lt"/>
              <a:buAutoNum type="arabicPeriod"/>
            </a:pPr>
            <a:endParaRPr lang="en-US" sz="2400" dirty="0">
              <a:solidFill>
                <a:schemeClr val="accent2"/>
              </a:solidFill>
            </a:endParaRPr>
          </a:p>
          <a:p>
            <a:pPr marL="342900" indent="-342900">
              <a:buFont typeface="+mj-lt"/>
              <a:buAutoNum type="arabicPeriod"/>
            </a:pPr>
            <a:r>
              <a:rPr lang="en-US" sz="2400" b="1" dirty="0">
                <a:solidFill>
                  <a:schemeClr val="accent2"/>
                </a:solidFill>
              </a:rPr>
              <a:t>Decision making unit- </a:t>
            </a:r>
            <a:r>
              <a:rPr lang="en-US" sz="2400" dirty="0">
                <a:solidFill>
                  <a:schemeClr val="accent2"/>
                </a:solidFill>
              </a:rPr>
              <a:t>It performs operation on rules</a:t>
            </a:r>
          </a:p>
          <a:p>
            <a:pPr marL="342900" indent="-342900">
              <a:buFont typeface="+mj-lt"/>
              <a:buAutoNum type="arabicPeriod"/>
            </a:pPr>
            <a:endParaRPr lang="en-US" sz="2400" dirty="0">
              <a:solidFill>
                <a:schemeClr val="accent2"/>
              </a:solidFill>
            </a:endParaRPr>
          </a:p>
          <a:p>
            <a:pPr marL="342900" indent="-342900">
              <a:buFont typeface="+mj-lt"/>
              <a:buAutoNum type="arabicPeriod"/>
            </a:pPr>
            <a:r>
              <a:rPr lang="en-US" sz="2400" b="1" dirty="0">
                <a:solidFill>
                  <a:schemeClr val="accent2"/>
                </a:solidFill>
              </a:rPr>
              <a:t>Fuzzification interface unit:- </a:t>
            </a:r>
            <a:r>
              <a:rPr lang="en-US" sz="2400" dirty="0">
                <a:solidFill>
                  <a:schemeClr val="accent2"/>
                </a:solidFill>
              </a:rPr>
              <a:t>It converts the crisp quantities into the fuzzy quantities</a:t>
            </a:r>
          </a:p>
          <a:p>
            <a:pPr marL="342900" indent="-342900">
              <a:buFont typeface="+mj-lt"/>
              <a:buAutoNum type="arabicPeriod"/>
            </a:pPr>
            <a:endParaRPr lang="en-US" sz="2400" dirty="0">
              <a:solidFill>
                <a:schemeClr val="accent2"/>
              </a:solidFill>
            </a:endParaRPr>
          </a:p>
          <a:p>
            <a:pPr marL="342900" indent="-342900">
              <a:buFont typeface="+mj-lt"/>
              <a:buAutoNum type="arabicPeriod"/>
            </a:pPr>
            <a:r>
              <a:rPr lang="en-US" sz="2400" b="1" dirty="0">
                <a:solidFill>
                  <a:schemeClr val="accent2"/>
                </a:solidFill>
              </a:rPr>
              <a:t>Difuzzyfication :- </a:t>
            </a:r>
          </a:p>
        </p:txBody>
      </p:sp>
    </p:spTree>
    <p:extLst>
      <p:ext uri="{BB962C8B-B14F-4D97-AF65-F5344CB8AC3E}">
        <p14:creationId xmlns:p14="http://schemas.microsoft.com/office/powerpoint/2010/main" val="2014029623"/>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{F3ECC453-80ED-439E-AC9E-9627390588D7}tf33552983_win32</Template>
  <TotalTime>1560</TotalTime>
  <Words>1241</Words>
  <Application>Microsoft Office PowerPoint</Application>
  <PresentationFormat>Widescreen</PresentationFormat>
  <Paragraphs>67</Paragraphs>
  <Slides>15</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15</vt:i4>
      </vt:variant>
    </vt:vector>
  </HeadingPairs>
  <TitlesOfParts>
    <vt:vector size="29" baseType="lpstr">
      <vt:lpstr>Arial</vt:lpstr>
      <vt:lpstr>Calibri</vt:lpstr>
      <vt:lpstr>Calibri Light</vt:lpstr>
      <vt:lpstr>Franklin Gothic Book</vt:lpstr>
      <vt:lpstr>Franklin Gothic Demi</vt:lpstr>
      <vt:lpstr>Gill Sans MT</vt:lpstr>
      <vt:lpstr>Söhne</vt:lpstr>
      <vt:lpstr>Times New Roman</vt:lpstr>
      <vt:lpstr>Tw Cen MT</vt:lpstr>
      <vt:lpstr>Wingdings</vt:lpstr>
      <vt:lpstr>Wingdings 2</vt:lpstr>
      <vt:lpstr>DividendVTI</vt:lpstr>
      <vt:lpstr>Droplet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 Kumar</dc:creator>
  <cp:lastModifiedBy>Rohit Kumar</cp:lastModifiedBy>
  <cp:revision>42</cp:revision>
  <dcterms:created xsi:type="dcterms:W3CDTF">2023-10-26T17:16:25Z</dcterms:created>
  <dcterms:modified xsi:type="dcterms:W3CDTF">2023-11-16T10:20:19Z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